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67"/>
  </p:notesMasterIdLst>
  <p:handoutMasterIdLst>
    <p:handoutMasterId r:id="rId68"/>
  </p:handoutMasterIdLst>
  <p:sldIdLst>
    <p:sldId id="256" r:id="rId2"/>
    <p:sldId id="457" r:id="rId3"/>
    <p:sldId id="619" r:id="rId4"/>
    <p:sldId id="620" r:id="rId5"/>
    <p:sldId id="573" r:id="rId6"/>
    <p:sldId id="572" r:id="rId7"/>
    <p:sldId id="621" r:id="rId8"/>
    <p:sldId id="622" r:id="rId9"/>
    <p:sldId id="623" r:id="rId10"/>
    <p:sldId id="624" r:id="rId11"/>
    <p:sldId id="625" r:id="rId12"/>
    <p:sldId id="626" r:id="rId13"/>
    <p:sldId id="627" r:id="rId14"/>
    <p:sldId id="628" r:id="rId15"/>
    <p:sldId id="629" r:id="rId16"/>
    <p:sldId id="630" r:id="rId17"/>
    <p:sldId id="631" r:id="rId18"/>
    <p:sldId id="632" r:id="rId19"/>
    <p:sldId id="633" r:id="rId20"/>
    <p:sldId id="634" r:id="rId21"/>
    <p:sldId id="635" r:id="rId22"/>
    <p:sldId id="636" r:id="rId23"/>
    <p:sldId id="637" r:id="rId24"/>
    <p:sldId id="638" r:id="rId25"/>
    <p:sldId id="639" r:id="rId26"/>
    <p:sldId id="640" r:id="rId27"/>
    <p:sldId id="641" r:id="rId28"/>
    <p:sldId id="642" r:id="rId29"/>
    <p:sldId id="643" r:id="rId30"/>
    <p:sldId id="644" r:id="rId31"/>
    <p:sldId id="645" r:id="rId32"/>
    <p:sldId id="646" r:id="rId33"/>
    <p:sldId id="647" r:id="rId34"/>
    <p:sldId id="648" r:id="rId35"/>
    <p:sldId id="649" r:id="rId36"/>
    <p:sldId id="650" r:id="rId37"/>
    <p:sldId id="651" r:id="rId38"/>
    <p:sldId id="652" r:id="rId39"/>
    <p:sldId id="653" r:id="rId40"/>
    <p:sldId id="654" r:id="rId41"/>
    <p:sldId id="655" r:id="rId42"/>
    <p:sldId id="656" r:id="rId43"/>
    <p:sldId id="657" r:id="rId44"/>
    <p:sldId id="658" r:id="rId45"/>
    <p:sldId id="659" r:id="rId46"/>
    <p:sldId id="660" r:id="rId47"/>
    <p:sldId id="661" r:id="rId48"/>
    <p:sldId id="662" r:id="rId49"/>
    <p:sldId id="663" r:id="rId50"/>
    <p:sldId id="664" r:id="rId51"/>
    <p:sldId id="665" r:id="rId52"/>
    <p:sldId id="666" r:id="rId53"/>
    <p:sldId id="667" r:id="rId54"/>
    <p:sldId id="668" r:id="rId55"/>
    <p:sldId id="669" r:id="rId56"/>
    <p:sldId id="670" r:id="rId57"/>
    <p:sldId id="671" r:id="rId58"/>
    <p:sldId id="672" r:id="rId59"/>
    <p:sldId id="673" r:id="rId60"/>
    <p:sldId id="674" r:id="rId61"/>
    <p:sldId id="675" r:id="rId62"/>
    <p:sldId id="676" r:id="rId63"/>
    <p:sldId id="677" r:id="rId64"/>
    <p:sldId id="678" r:id="rId65"/>
    <p:sldId id="679" r:id="rId6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61" autoAdjust="0"/>
    <p:restoredTop sz="82074" autoAdjust="0"/>
  </p:normalViewPr>
  <p:slideViewPr>
    <p:cSldViewPr>
      <p:cViewPr varScale="1">
        <p:scale>
          <a:sx n="70" d="100"/>
          <a:sy n="70" d="100"/>
        </p:scale>
        <p:origin x="171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62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zh-CN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zh-CN" altLang="zh-CN"/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zh-CN"/>
          </a:p>
        </p:txBody>
      </p:sp>
      <p:sp>
        <p:nvSpPr>
          <p:cNvPr id="307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D16E7C5-1558-42A2-82E2-A8FCF6DBC92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307422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zh-CN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zh-CN" altLang="zh-CN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zh-CN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C578547-67AE-42B0-AD6C-2E9EF534AB4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50644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78547-67AE-42B0-AD6C-2E9EF534AB40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075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/>
        </p:nvSpPr>
        <p:spPr bwMode="auto">
          <a:xfrm>
            <a:off x="609600" y="1447800"/>
            <a:ext cx="6172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aseline="0">
                <a:ea typeface="楷体" panose="02010609060101010101" pitchFamily="49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2pPr lvl="1">
              <a:defRPr/>
            </a:lvl2pPr>
          </a:lstStyle>
          <a:p>
            <a:pPr lvl="1"/>
            <a:fld id="{978A80FE-85DA-4934-AF44-7CDD0186166F}" type="slidenum">
              <a:rPr lang="es-ES"/>
              <a:pPr lvl="1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8121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/>
        </p:nvSpPr>
        <p:spPr bwMode="auto">
          <a:xfrm>
            <a:off x="609600" y="1447800"/>
            <a:ext cx="6172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ea typeface="楷体" panose="02010609060101010101" pitchFamily="49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ea typeface="楷体" panose="02010609060101010101" pitchFamily="49" charset="-122"/>
              </a:defRPr>
            </a:lvl1pPr>
            <a:lvl2pPr>
              <a:defRPr>
                <a:ea typeface="楷体" panose="02010609060101010101" pitchFamily="49" charset="-122"/>
              </a:defRPr>
            </a:lvl2pPr>
            <a:lvl3pPr>
              <a:defRPr>
                <a:ea typeface="楷体" panose="02010609060101010101" pitchFamily="49" charset="-122"/>
              </a:defRPr>
            </a:lvl3pPr>
            <a:lvl4pPr>
              <a:defRPr>
                <a:ea typeface="楷体" panose="02010609060101010101" pitchFamily="49" charset="-122"/>
              </a:defRPr>
            </a:lvl4pPr>
            <a:lvl5pPr>
              <a:defRPr>
                <a:ea typeface="楷体" panose="02010609060101010101" pitchFamily="49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2pPr lvl="1">
              <a:defRPr/>
            </a:lvl2pPr>
          </a:lstStyle>
          <a:p>
            <a:pPr lvl="1"/>
            <a:fld id="{642AEA81-A804-41B6-B60D-B76EF5F5ACC1}" type="slidenum">
              <a:rPr lang="es-ES"/>
              <a:pPr lvl="1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6783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/>
        </p:nvSpPr>
        <p:spPr bwMode="auto">
          <a:xfrm>
            <a:off x="609600" y="1447800"/>
            <a:ext cx="6172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+mn-ea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6019800"/>
          </a:xfrm>
        </p:spPr>
        <p:txBody>
          <a:bodyPr vert="eaVert"/>
          <a:lstStyle>
            <a:lvl1pPr>
              <a:defRPr baseline="0">
                <a:ea typeface="楷体" panose="02010609060101010101" pitchFamily="49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6019800"/>
          </a:xfrm>
        </p:spPr>
        <p:txBody>
          <a:bodyPr vert="eaVert"/>
          <a:lstStyle>
            <a:lvl1pPr>
              <a:defRPr>
                <a:ea typeface="楷体" panose="02010609060101010101" pitchFamily="49" charset="-122"/>
              </a:defRPr>
            </a:lvl1pPr>
            <a:lvl2pPr>
              <a:defRPr>
                <a:ea typeface="楷体" panose="02010609060101010101" pitchFamily="49" charset="-122"/>
              </a:defRPr>
            </a:lvl2pPr>
            <a:lvl3pPr>
              <a:defRPr>
                <a:ea typeface="楷体" panose="02010609060101010101" pitchFamily="49" charset="-122"/>
              </a:defRPr>
            </a:lvl3pPr>
            <a:lvl4pPr>
              <a:defRPr>
                <a:ea typeface="楷体" panose="02010609060101010101" pitchFamily="49" charset="-122"/>
              </a:defRPr>
            </a:lvl4pPr>
            <a:lvl5pPr>
              <a:defRPr>
                <a:ea typeface="楷体" panose="02010609060101010101" pitchFamily="49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2pPr lvl="1">
              <a:defRPr/>
            </a:lvl2pPr>
          </a:lstStyle>
          <a:p>
            <a:pPr lvl="1"/>
            <a:fld id="{2EFD3A08-CD29-4B7C-9D61-0781442FB0B0}" type="slidenum">
              <a:rPr lang="es-ES"/>
              <a:pPr lvl="1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9503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/>
        </p:nvSpPr>
        <p:spPr bwMode="auto">
          <a:xfrm>
            <a:off x="609600" y="1447800"/>
            <a:ext cx="6172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ea typeface="楷体" panose="02010609060101010101" pitchFamily="49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ea typeface="楷体" panose="02010609060101010101" pitchFamily="49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2pPr lvl="1">
              <a:defRPr/>
            </a:lvl2pPr>
          </a:lstStyle>
          <a:p>
            <a:pPr lvl="1"/>
            <a:fld id="{79680411-0B18-4379-B88B-87C8A6F30E05}" type="slidenum">
              <a:rPr lang="es-ES"/>
              <a:pPr lvl="1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0160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/>
        </p:nvSpPr>
        <p:spPr bwMode="auto">
          <a:xfrm>
            <a:off x="609600" y="1447800"/>
            <a:ext cx="6172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 baseline="0">
                <a:ea typeface="楷体" panose="02010609060101010101" pitchFamily="49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2pPr lvl="1">
              <a:defRPr/>
            </a:lvl2pPr>
          </a:lstStyle>
          <a:p>
            <a:pPr lvl="1"/>
            <a:fld id="{4FD4FFE6-C996-4D1D-8386-742D449F860D}" type="slidenum">
              <a:rPr lang="es-ES"/>
              <a:pPr lvl="1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9007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609600" y="1447800"/>
            <a:ext cx="6172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ea typeface="楷体" panose="02010609060101010101" pitchFamily="49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24000"/>
            <a:ext cx="3810000" cy="4724400"/>
          </a:xfrm>
        </p:spPr>
        <p:txBody>
          <a:bodyPr/>
          <a:lstStyle>
            <a:lvl1pPr>
              <a:defRPr sz="2800">
                <a:ea typeface="楷体" panose="02010609060101010101" pitchFamily="49" charset="-122"/>
              </a:defRPr>
            </a:lvl1pPr>
            <a:lvl2pPr>
              <a:defRPr sz="2400">
                <a:ea typeface="楷体" panose="02010609060101010101" pitchFamily="49" charset="-122"/>
              </a:defRPr>
            </a:lvl2pPr>
            <a:lvl3pPr>
              <a:defRPr sz="2000">
                <a:ea typeface="楷体" panose="02010609060101010101" pitchFamily="49" charset="-122"/>
              </a:defRPr>
            </a:lvl3pPr>
            <a:lvl4pPr>
              <a:defRPr sz="1800">
                <a:ea typeface="楷体" panose="02010609060101010101" pitchFamily="49" charset="-122"/>
              </a:defRPr>
            </a:lvl4pPr>
            <a:lvl5pPr>
              <a:defRPr sz="1800">
                <a:ea typeface="楷体" panose="02010609060101010101" pitchFamily="49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810000" cy="4724400"/>
          </a:xfrm>
        </p:spPr>
        <p:txBody>
          <a:bodyPr/>
          <a:lstStyle>
            <a:lvl1pPr>
              <a:defRPr sz="2800">
                <a:ea typeface="楷体" panose="02010609060101010101" pitchFamily="49" charset="-122"/>
              </a:defRPr>
            </a:lvl1pPr>
            <a:lvl2pPr>
              <a:defRPr sz="2400">
                <a:ea typeface="楷体" panose="02010609060101010101" pitchFamily="49" charset="-122"/>
              </a:defRPr>
            </a:lvl2pPr>
            <a:lvl3pPr>
              <a:defRPr sz="2000">
                <a:ea typeface="楷体" panose="02010609060101010101" pitchFamily="49" charset="-122"/>
              </a:defRPr>
            </a:lvl3pPr>
            <a:lvl4pPr>
              <a:defRPr sz="1800">
                <a:ea typeface="楷体" panose="02010609060101010101" pitchFamily="49" charset="-122"/>
              </a:defRPr>
            </a:lvl4pPr>
            <a:lvl5pPr>
              <a:defRPr sz="1800">
                <a:ea typeface="楷体" panose="02010609060101010101" pitchFamily="49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2pPr lvl="1">
              <a:defRPr/>
            </a:lvl2pPr>
          </a:lstStyle>
          <a:p>
            <a:pPr lvl="1"/>
            <a:fld id="{1090AED9-50EC-4D19-AB1A-27325B2B098A}" type="slidenum">
              <a:rPr lang="es-ES"/>
              <a:pPr lvl="1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6049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609600" y="1447800"/>
            <a:ext cx="6172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 baseline="0">
                <a:ea typeface="楷体" panose="02010609060101010101" pitchFamily="49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ea typeface="楷体" panose="02010609060101010101" pitchFamily="49" charset="-122"/>
              </a:defRPr>
            </a:lvl1pPr>
            <a:lvl2pPr>
              <a:defRPr sz="2000">
                <a:ea typeface="楷体" panose="02010609060101010101" pitchFamily="49" charset="-122"/>
              </a:defRPr>
            </a:lvl2pPr>
            <a:lvl3pPr>
              <a:defRPr sz="1800">
                <a:ea typeface="楷体" panose="02010609060101010101" pitchFamily="49" charset="-122"/>
              </a:defRPr>
            </a:lvl3pPr>
            <a:lvl4pPr>
              <a:defRPr sz="1600">
                <a:ea typeface="楷体" panose="02010609060101010101" pitchFamily="49" charset="-122"/>
              </a:defRPr>
            </a:lvl4pPr>
            <a:lvl5pPr>
              <a:defRPr sz="1600">
                <a:ea typeface="楷体" panose="02010609060101010101" pitchFamily="49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ea typeface="楷体" panose="02010609060101010101" pitchFamily="49" charset="-122"/>
              </a:defRPr>
            </a:lvl1pPr>
            <a:lvl2pPr>
              <a:defRPr sz="2000">
                <a:ea typeface="楷体" panose="02010609060101010101" pitchFamily="49" charset="-122"/>
              </a:defRPr>
            </a:lvl2pPr>
            <a:lvl3pPr>
              <a:defRPr sz="1800">
                <a:ea typeface="楷体" panose="02010609060101010101" pitchFamily="49" charset="-122"/>
              </a:defRPr>
            </a:lvl3pPr>
            <a:lvl4pPr>
              <a:defRPr sz="1600">
                <a:ea typeface="楷体" panose="02010609060101010101" pitchFamily="49" charset="-122"/>
              </a:defRPr>
            </a:lvl4pPr>
            <a:lvl5pPr>
              <a:defRPr sz="1600">
                <a:ea typeface="楷体" panose="02010609060101010101" pitchFamily="49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2pPr lvl="1">
              <a:defRPr/>
            </a:lvl2pPr>
          </a:lstStyle>
          <a:p>
            <a:pPr lvl="1"/>
            <a:fld id="{9C7F01FB-6EF7-4EDB-9E97-23B7BCE68F25}" type="slidenum">
              <a:rPr lang="es-ES"/>
              <a:pPr lvl="1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5545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/>
          <p:cNvSpPr>
            <a:spLocks noChangeShapeType="1"/>
          </p:cNvSpPr>
          <p:nvPr/>
        </p:nvSpPr>
        <p:spPr bwMode="auto">
          <a:xfrm>
            <a:off x="609600" y="1447800"/>
            <a:ext cx="6172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ea typeface="楷体" panose="02010609060101010101" pitchFamily="49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2pPr lvl="1">
              <a:defRPr/>
            </a:lvl2pPr>
          </a:lstStyle>
          <a:p>
            <a:pPr lvl="1"/>
            <a:fld id="{9C86D18E-A0B0-4645-9EC0-0AC6D7AFB1FD}" type="slidenum">
              <a:rPr lang="es-ES"/>
              <a:pPr lvl="1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2374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/>
          <p:cNvSpPr>
            <a:spLocks noChangeShapeType="1"/>
          </p:cNvSpPr>
          <p:nvPr/>
        </p:nvSpPr>
        <p:spPr bwMode="auto">
          <a:xfrm>
            <a:off x="609600" y="1447800"/>
            <a:ext cx="6172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+mn-ea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2pPr lvl="1">
              <a:defRPr/>
            </a:lvl2pPr>
          </a:lstStyle>
          <a:p>
            <a:pPr lvl="1"/>
            <a:fld id="{CC812C50-9D24-495E-BA7E-1DC2B83ADCC3}" type="slidenum">
              <a:rPr lang="es-ES"/>
              <a:pPr lvl="1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2120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609600" y="1447800"/>
            <a:ext cx="6172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 baseline="0">
                <a:ea typeface="楷体" panose="02010609060101010101" pitchFamily="49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ea typeface="楷体" panose="02010609060101010101" pitchFamily="49" charset="-122"/>
              </a:defRPr>
            </a:lvl1pPr>
            <a:lvl2pPr>
              <a:defRPr sz="2800">
                <a:ea typeface="楷体" panose="02010609060101010101" pitchFamily="49" charset="-122"/>
              </a:defRPr>
            </a:lvl2pPr>
            <a:lvl3pPr>
              <a:defRPr sz="2400">
                <a:ea typeface="楷体" panose="02010609060101010101" pitchFamily="49" charset="-122"/>
              </a:defRPr>
            </a:lvl3pPr>
            <a:lvl4pPr>
              <a:defRPr sz="2000">
                <a:ea typeface="楷体" panose="02010609060101010101" pitchFamily="49" charset="-122"/>
              </a:defRPr>
            </a:lvl4pPr>
            <a:lvl5pPr>
              <a:defRPr sz="2000">
                <a:ea typeface="楷体" panose="02010609060101010101" pitchFamily="49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2pPr lvl="1">
              <a:defRPr/>
            </a:lvl2pPr>
          </a:lstStyle>
          <a:p>
            <a:pPr lvl="1"/>
            <a:fld id="{0DA20D70-7BE7-4053-87C6-193C696BAA96}" type="slidenum">
              <a:rPr lang="es-ES"/>
              <a:pPr lvl="1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4933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609600" y="1447800"/>
            <a:ext cx="6172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 baseline="0">
                <a:ea typeface="楷体" panose="02010609060101010101" pitchFamily="49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2pPr lvl="1">
              <a:defRPr/>
            </a:lvl2pPr>
          </a:lstStyle>
          <a:p>
            <a:pPr lvl="1"/>
            <a:fld id="{025ABB73-297F-4FC4-BF1A-793F255B5EDC}" type="slidenum">
              <a:rPr lang="es-ES"/>
              <a:pPr lvl="1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6338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988968689"/>
              </p:ext>
            </p:extLst>
          </p:nvPr>
        </p:nvGraphicFramePr>
        <p:xfrm>
          <a:off x="-118812" y="152400"/>
          <a:ext cx="1962167" cy="1103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" name="Image" r:id="rId14" imgW="6571429" imgH="3695238" progId="Photoshop.Image.13">
                  <p:embed/>
                </p:oleObj>
              </mc:Choice>
              <mc:Fallback>
                <p:oleObj name="Image" r:id="rId14" imgW="6571429" imgH="3695238" progId="Photoshop.Image.1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18812" y="152400"/>
                        <a:ext cx="1962167" cy="11038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228600"/>
            <a:ext cx="6248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/>
              <a:t>D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5240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/>
              <a:t>Click to Edit Master Text Styles</a:t>
            </a:r>
          </a:p>
          <a:p>
            <a:pPr lvl="1"/>
            <a:r>
              <a:rPr lang="es-ES" dirty="0"/>
              <a:t>SECOND LEVEL</a:t>
            </a:r>
          </a:p>
          <a:p>
            <a:pPr lvl="2"/>
            <a:r>
              <a:rPr lang="es-ES" dirty="0"/>
              <a:t>THIRD LEVEL</a:t>
            </a: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6324600"/>
            <a:ext cx="38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2pPr lvl="1" algn="r">
              <a:defRPr sz="1000">
                <a:latin typeface="Arial" panose="020B0604020202020204" pitchFamily="34" charset="0"/>
              </a:defRPr>
            </a:lvl2pPr>
          </a:lstStyle>
          <a:p>
            <a:pPr lvl="1"/>
            <a:fld id="{9D4ADB00-AF9A-4CA0-9AD6-77D38D1BE3FC}" type="slidenum">
              <a:rPr lang="es-ES"/>
              <a:pPr lvl="1"/>
              <a:t>‹#›</a:t>
            </a:fld>
            <a:endParaRPr lang="es-ES"/>
          </a:p>
        </p:txBody>
      </p:sp>
      <p:sp>
        <p:nvSpPr>
          <p:cNvPr id="12293" name="Line 5"/>
          <p:cNvSpPr>
            <a:spLocks noChangeShapeType="1"/>
          </p:cNvSpPr>
          <p:nvPr/>
        </p:nvSpPr>
        <p:spPr bwMode="auto">
          <a:xfrm>
            <a:off x="609600" y="1447800"/>
            <a:ext cx="6172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+mn-ea"/>
            </a:endParaRPr>
          </a:p>
        </p:txBody>
      </p: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7611122" y="66176"/>
            <a:ext cx="1497578" cy="1425289"/>
          </a:xfrm>
          <a:prstGeom prst="rect">
            <a:avLst/>
          </a:prstGeom>
          <a:blipFill dpi="0" rotWithShape="1">
            <a:blip r:embed="rId16">
              <a:alphaModFix amt="60000"/>
            </a:blip>
            <a:srcRect/>
            <a:stretch>
              <a:fillRect/>
            </a:stretch>
          </a:blipFill>
          <a:ln w="9525">
            <a:solidFill>
              <a:srgbClr val="FFFFFF"/>
            </a:solidFill>
            <a:round/>
            <a:headEnd/>
            <a:tailEnd/>
          </a:ln>
        </p:spPr>
        <p:txBody>
          <a:bodyPr/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1pPr>
            <a:lvl2pPr marL="457200" algn="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2pPr>
            <a:lvl3pPr marL="914400" algn="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3pPr>
            <a:lvl4pPr marL="1371600" algn="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4pPr>
            <a:lvl5pPr marL="1828800" algn="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9pPr>
          </a:lstStyle>
          <a:p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</a:defRPr>
      </a:lvl9pPr>
    </p:titleStyle>
    <p:bodyStyle>
      <a:lvl1pPr marL="190500" indent="-190500" algn="l" rtl="0" eaLnBrk="0" fontAlgn="base" hangingPunct="0">
        <a:spcBef>
          <a:spcPct val="20000"/>
        </a:spcBef>
        <a:spcAft>
          <a:spcPct val="0"/>
        </a:spcAft>
        <a:buChar char="•"/>
        <a:defRPr sz="3100" baseline="0">
          <a:solidFill>
            <a:schemeClr val="tx1"/>
          </a:solidFill>
          <a:latin typeface="+mn-lt"/>
          <a:ea typeface="楷体" panose="02010609060101010101" pitchFamily="49" charset="-122"/>
          <a:cs typeface="ＭＳ Ｐゴシック" charset="-128"/>
        </a:defRPr>
      </a:lvl1pPr>
      <a:lvl2pPr marL="571500" indent="-190500" algn="l" rtl="0" eaLnBrk="0" fontAlgn="base" hangingPunct="0">
        <a:spcBef>
          <a:spcPct val="20000"/>
        </a:spcBef>
        <a:spcAft>
          <a:spcPct val="0"/>
        </a:spcAft>
        <a:buChar char="­"/>
        <a:defRPr sz="2600" baseline="0">
          <a:solidFill>
            <a:schemeClr val="tx1"/>
          </a:solidFill>
          <a:latin typeface="+mn-lt"/>
          <a:ea typeface="楷体" panose="02010609060101010101" pitchFamily="49" charset="-122"/>
        </a:defRPr>
      </a:lvl2pPr>
      <a:lvl3pPr marL="952500" indent="-1905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•"/>
        <a:defRPr sz="2000" baseline="0">
          <a:solidFill>
            <a:schemeClr val="tx1"/>
          </a:solidFill>
          <a:latin typeface="+mn-lt"/>
          <a:ea typeface="楷体" panose="02010609060101010101" pitchFamily="49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b="1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lvl="1"/>
            <a:fld id="{D7E68CEF-25EF-4873-B625-D7337D98864B}" type="slidenum">
              <a:rPr lang="es-ES" sz="1000">
                <a:latin typeface="Arial" panose="020B0604020202020204" pitchFamily="34" charset="0"/>
              </a:rPr>
              <a:pPr lvl="1"/>
              <a:t>1</a:t>
            </a:fld>
            <a:endParaRPr lang="es-ES" sz="1000">
              <a:latin typeface="Arial" panose="020B0604020202020204" pitchFamily="34" charset="0"/>
            </a:endParaRPr>
          </a:p>
        </p:txBody>
      </p:sp>
      <p:sp>
        <p:nvSpPr>
          <p:cNvPr id="1536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altLang="zh-CN" sz="3600" dirty="0">
                <a:ea typeface="ＭＳ Ｐゴシック" panose="020B0600070205080204" pitchFamily="34" charset="-128"/>
              </a:rPr>
              <a:t>Introduction to </a:t>
            </a:r>
            <a:br>
              <a:rPr lang="en-US" altLang="zh-CN" sz="3600" dirty="0">
                <a:ea typeface="ＭＳ Ｐゴシック" panose="020B0600070205080204" pitchFamily="34" charset="-128"/>
              </a:rPr>
            </a:br>
            <a:r>
              <a:rPr lang="en-US" altLang="zh-CN" sz="3600" dirty="0">
                <a:ea typeface="ＭＳ Ｐゴシック" panose="020B0600070205080204" pitchFamily="34" charset="-128"/>
              </a:rPr>
              <a:t>Computer Graphics</a:t>
            </a:r>
          </a:p>
        </p:txBody>
      </p:sp>
      <p:sp>
        <p:nvSpPr>
          <p:cNvPr id="1536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074844"/>
            <a:ext cx="7543800" cy="1752600"/>
          </a:xfrm>
        </p:spPr>
        <p:txBody>
          <a:bodyPr/>
          <a:lstStyle/>
          <a:p>
            <a:endParaRPr lang="en-US" altLang="zh-CN" sz="2400" dirty="0">
              <a:ea typeface="ＭＳ Ｐゴシック" panose="020B0600070205080204" pitchFamily="34" charset="-128"/>
            </a:endParaRPr>
          </a:p>
        </p:txBody>
      </p:sp>
      <p:graphicFrame>
        <p:nvGraphicFramePr>
          <p:cNvPr id="7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3355127"/>
              </p:ext>
            </p:extLst>
          </p:nvPr>
        </p:nvGraphicFramePr>
        <p:xfrm>
          <a:off x="6858000" y="228601"/>
          <a:ext cx="2031673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3" name="Image" r:id="rId3" imgW="6571429" imgH="3695238" progId="Photoshop.Image.13">
                  <p:embed/>
                </p:oleObj>
              </mc:Choice>
              <mc:Fallback>
                <p:oleObj name="Image" r:id="rId3" imgW="6571429" imgH="3695238" progId="Photoshop.Image.1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228601"/>
                        <a:ext cx="2031673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3355475" y="3098140"/>
            <a:ext cx="2204450" cy="6617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700" b="1">
                <a:solidFill>
                  <a:schemeClr val="accent2"/>
                </a:solidFill>
                <a:latin typeface="+mj-lt"/>
                <a:cs typeface="ＭＳ Ｐゴシック" charset="-128"/>
              </a:rPr>
              <a:t>Shading 1</a:t>
            </a:r>
            <a:endParaRPr lang="zh-CN" altLang="en-US" sz="3700" b="1" dirty="0">
              <a:solidFill>
                <a:schemeClr val="accent2"/>
              </a:solidFill>
              <a:latin typeface="+mj-lt"/>
              <a:cs typeface="ＭＳ Ｐゴシック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线框模型 </a:t>
            </a:r>
            <a:r>
              <a:rPr lang="en-US" altLang="zh-CN" dirty="0"/>
              <a:t>VS </a:t>
            </a:r>
            <a:r>
              <a:rPr lang="zh-CN" altLang="en-US" dirty="0"/>
              <a:t>简单明暗处理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10</a:t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55" y="1912177"/>
            <a:ext cx="6886575" cy="369795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171700" y="5794044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+mj-ea"/>
                <a:ea typeface="+mj-ea"/>
              </a:rPr>
              <a:t>线框模型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994989" y="5724435"/>
            <a:ext cx="29194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+mj-ea"/>
                <a:ea typeface="+mj-ea"/>
              </a:rPr>
              <a:t>经过了简单光照处理和隐藏面消除</a:t>
            </a:r>
            <a:br>
              <a:rPr lang="zh-CN" altLang="en-US" dirty="0">
                <a:solidFill>
                  <a:srgbClr val="000000"/>
                </a:solidFill>
                <a:latin typeface="+mj-ea"/>
                <a:ea typeface="+mj-ea"/>
              </a:rPr>
            </a:br>
            <a:endParaRPr lang="en-US" dirty="0">
              <a:latin typeface="+mj-ea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938013" y="2842259"/>
            <a:ext cx="291941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平</a:t>
            </a:r>
            <a:endParaRPr lang="en-US" altLang="zh-CN" dirty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面</a:t>
            </a:r>
            <a:endParaRPr lang="en-US" altLang="zh-CN" dirty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明</a:t>
            </a:r>
            <a:endParaRPr lang="en-US" altLang="zh-CN" dirty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暗</a:t>
            </a:r>
            <a:endParaRPr lang="en-US" altLang="zh-CN" dirty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处</a:t>
            </a:r>
            <a:endParaRPr lang="en-US" altLang="zh-CN" dirty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理</a:t>
            </a:r>
            <a:endParaRPr 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40275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光滑明暗处理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如果多边形网格表示</a:t>
            </a:r>
            <a:br>
              <a:rPr lang="zh-CN" altLang="en-US" dirty="0"/>
            </a:br>
            <a:r>
              <a:rPr lang="zh-CN" altLang="en-US" dirty="0"/>
              <a:t>的对象为光滑对象，</a:t>
            </a:r>
            <a:br>
              <a:rPr lang="zh-CN" altLang="en-US" dirty="0"/>
            </a:br>
            <a:r>
              <a:rPr lang="zh-CN" altLang="en-US" dirty="0"/>
              <a:t>那么显示的结果应当</a:t>
            </a:r>
            <a:br>
              <a:rPr lang="zh-CN" altLang="en-US" dirty="0"/>
            </a:br>
            <a:r>
              <a:rPr lang="zh-CN" altLang="en-US" dirty="0"/>
              <a:t>反映这种光滑性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在计算了每个顶点处</a:t>
            </a:r>
            <a:br>
              <a:rPr lang="zh-CN" altLang="en-US" dirty="0"/>
            </a:br>
            <a:r>
              <a:rPr lang="zh-CN" altLang="en-US" dirty="0"/>
              <a:t>的亮度后，应用线性</a:t>
            </a:r>
            <a:br>
              <a:rPr lang="zh-CN" altLang="en-US" dirty="0"/>
            </a:br>
            <a:r>
              <a:rPr lang="zh-CN" altLang="en-US" dirty="0"/>
              <a:t>插值计算出内部的亮</a:t>
            </a:r>
            <a:br>
              <a:rPr lang="zh-CN" altLang="en-US" dirty="0"/>
            </a:br>
            <a:r>
              <a:rPr lang="zh-CN" altLang="en-US" dirty="0"/>
              <a:t>度</a:t>
            </a:r>
            <a:r>
              <a:rPr lang="en-US" altLang="zh-CN" dirty="0"/>
              <a:t>--</a:t>
            </a:r>
            <a:r>
              <a:rPr lang="zh-CN" altLang="en-US" dirty="0"/>
              <a:t>称为</a:t>
            </a:r>
            <a:r>
              <a:rPr lang="en-US" altLang="zh-CN" dirty="0" err="1"/>
              <a:t>Gouraud</a:t>
            </a:r>
            <a:r>
              <a:rPr lang="zh-CN" altLang="en-US" dirty="0"/>
              <a:t>明</a:t>
            </a:r>
            <a:br>
              <a:rPr lang="zh-CN" altLang="en-US" dirty="0"/>
            </a:br>
            <a:r>
              <a:rPr lang="zh-CN" altLang="en-US" dirty="0"/>
              <a:t>暗处理算法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11</a:t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645" y="3823809"/>
            <a:ext cx="2512734" cy="27510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52213"/>
          <a:stretch/>
        </p:blipFill>
        <p:spPr>
          <a:xfrm>
            <a:off x="6248400" y="670541"/>
            <a:ext cx="2580754" cy="289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7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镜面光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为了得到更真实的</a:t>
            </a:r>
            <a:br>
              <a:rPr lang="zh-CN" altLang="en-US" dirty="0"/>
            </a:br>
            <a:r>
              <a:rPr lang="zh-CN" altLang="en-US" dirty="0"/>
              <a:t>效果，可以加入镜</a:t>
            </a:r>
            <a:br>
              <a:rPr lang="zh-CN" altLang="en-US" dirty="0"/>
            </a:br>
            <a:r>
              <a:rPr lang="zh-CN" altLang="en-US" dirty="0"/>
              <a:t>面光的效果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12</a:t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189" y="1981200"/>
            <a:ext cx="3795511" cy="417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826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阴影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在加入阴影后，可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以进一步提高图像</a:t>
            </a:r>
            <a:br>
              <a:rPr lang="zh-CN" altLang="en-US" dirty="0"/>
            </a:br>
            <a:r>
              <a:rPr lang="zh-CN" altLang="en-US" dirty="0"/>
              <a:t>的真实感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13</a:t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710" y="1918415"/>
            <a:ext cx="3861038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92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纹理映射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在对象表面上加上</a:t>
            </a:r>
            <a:br>
              <a:rPr lang="zh-CN" altLang="en-US" dirty="0"/>
            </a:br>
            <a:r>
              <a:rPr lang="zh-CN" altLang="en-US" dirty="0"/>
              <a:t>纹理效果，会使图</a:t>
            </a:r>
            <a:br>
              <a:rPr lang="zh-CN" altLang="en-US" dirty="0"/>
            </a:br>
            <a:r>
              <a:rPr lang="zh-CN" altLang="en-US" dirty="0"/>
              <a:t>像的真实感增强一</a:t>
            </a:r>
            <a:br>
              <a:rPr lang="zh-CN" altLang="en-US" dirty="0"/>
            </a:br>
            <a:r>
              <a:rPr lang="zh-CN" altLang="en-US" dirty="0"/>
              <a:t>大步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14</a:t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809135"/>
            <a:ext cx="3962400" cy="415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11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其他增加真实感的绘制方法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光线跟踪</a:t>
            </a:r>
            <a:endParaRPr lang="en-US" altLang="zh-CN" dirty="0"/>
          </a:p>
          <a:p>
            <a:pPr lvl="1"/>
            <a:r>
              <a:rPr lang="zh-CN" altLang="en-US" dirty="0"/>
              <a:t>计算复杂</a:t>
            </a:r>
            <a:endParaRPr lang="en-US" altLang="zh-CN" dirty="0"/>
          </a:p>
          <a:p>
            <a:pPr lvl="1"/>
            <a:r>
              <a:rPr lang="zh-CN" altLang="en-US" dirty="0"/>
              <a:t>容易实现，生成的</a:t>
            </a:r>
            <a:br>
              <a:rPr lang="zh-CN" altLang="en-US" dirty="0"/>
            </a:br>
            <a:r>
              <a:rPr lang="zh-CN" altLang="en-US" dirty="0"/>
              <a:t>图形中正确地反映</a:t>
            </a:r>
            <a:br>
              <a:rPr lang="zh-CN" altLang="en-US" dirty="0"/>
            </a:br>
            <a:r>
              <a:rPr lang="zh-CN" altLang="en-US" dirty="0"/>
              <a:t>阴影、镜面反射以</a:t>
            </a:r>
            <a:br>
              <a:rPr lang="zh-CN" altLang="en-US" dirty="0"/>
            </a:br>
            <a:r>
              <a:rPr lang="zh-CN" altLang="en-US" dirty="0"/>
              <a:t>及透明的效果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辐射度方法</a:t>
            </a:r>
            <a:br>
              <a:rPr lang="zh-CN" altLang="en-US" dirty="0"/>
            </a:br>
            <a:r>
              <a:rPr lang="en-US" altLang="zh-CN" dirty="0"/>
              <a:t>– </a:t>
            </a:r>
            <a:r>
              <a:rPr lang="zh-CN" altLang="en-US" dirty="0"/>
              <a:t>基于能量守恒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15</a:t>
            </a:fld>
            <a:endParaRPr lang="es-E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321" y="1752600"/>
            <a:ext cx="4202879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7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为什么需要明暗处理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假设用多边形网格建立了球面的模型，其</a:t>
            </a:r>
            <a:br>
              <a:rPr lang="zh-CN" altLang="en-US" dirty="0"/>
            </a:br>
            <a:r>
              <a:rPr lang="zh-CN" altLang="en-US" dirty="0"/>
              <a:t>颜色采用</a:t>
            </a:r>
            <a:r>
              <a:rPr lang="en-US" altLang="zh-CN" dirty="0" err="1"/>
              <a:t>glColor</a:t>
            </a:r>
            <a:r>
              <a:rPr lang="zh-CN" altLang="en-US" dirty="0"/>
              <a:t>定义，那么得到的结果为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而我们希望为</a:t>
            </a:r>
            <a:br>
              <a:rPr lang="zh-CN" altLang="en-US" dirty="0"/>
            </a:br>
            <a:br>
              <a:rPr lang="zh-CN" altLang="en-US" dirty="0"/>
            </a:b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16</a:t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650" y="2547937"/>
            <a:ext cx="1790700" cy="17621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832" y="4676775"/>
            <a:ext cx="1800225" cy="18383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402965"/>
            <a:ext cx="2133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188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明暗处理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为何实际中球的图像类似于</a:t>
            </a:r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光与材料的交互作用导致每点有不同的颜色或者明暗效果</a:t>
            </a:r>
            <a:endParaRPr lang="en-US" altLang="zh-CN" sz="2800" dirty="0"/>
          </a:p>
          <a:p>
            <a:r>
              <a:rPr lang="zh-CN" altLang="en-US" sz="2800" dirty="0"/>
              <a:t>这时需要考虑</a:t>
            </a:r>
            <a:endParaRPr lang="en-US" altLang="zh-CN" sz="2800" dirty="0"/>
          </a:p>
          <a:p>
            <a:pPr lvl="1"/>
            <a:r>
              <a:rPr lang="zh-CN" altLang="en-US" sz="2300" dirty="0"/>
              <a:t>光源</a:t>
            </a:r>
            <a:endParaRPr lang="en-US" altLang="zh-CN" sz="2300" dirty="0"/>
          </a:p>
          <a:p>
            <a:pPr lvl="1"/>
            <a:r>
              <a:rPr lang="zh-CN" altLang="en-US" sz="2300" dirty="0"/>
              <a:t>材料属性</a:t>
            </a:r>
            <a:endParaRPr lang="en-US" altLang="zh-CN" sz="2300" dirty="0"/>
          </a:p>
          <a:p>
            <a:pPr lvl="1"/>
            <a:r>
              <a:rPr lang="zh-CN" altLang="en-US" sz="2300" dirty="0"/>
              <a:t>观察者位置</a:t>
            </a:r>
            <a:endParaRPr lang="en-US" altLang="zh-CN" sz="2300" dirty="0"/>
          </a:p>
          <a:p>
            <a:pPr lvl="1"/>
            <a:r>
              <a:rPr lang="zh-CN" altLang="en-US" sz="2300" dirty="0"/>
              <a:t>曲面定向</a:t>
            </a:r>
            <a:br>
              <a:rPr lang="zh-CN" altLang="en-US" sz="2300" dirty="0"/>
            </a:br>
            <a:br>
              <a:rPr lang="zh-CN" altLang="en-US" sz="2300" dirty="0"/>
            </a:br>
            <a:br>
              <a:rPr lang="zh-CN" altLang="en-US" sz="2300" dirty="0"/>
            </a:br>
            <a:endParaRPr lang="en-US" sz="2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17</a:t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993640"/>
            <a:ext cx="1702314" cy="169340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363" y="4156681"/>
            <a:ext cx="2689460" cy="265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33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散射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光照射到</a:t>
            </a:r>
            <a:r>
              <a:rPr lang="en-US" dirty="0"/>
              <a:t>A</a:t>
            </a:r>
            <a:br>
              <a:rPr lang="en-US" dirty="0"/>
            </a:br>
            <a:r>
              <a:rPr lang="en-US" dirty="0"/>
              <a:t>– </a:t>
            </a:r>
            <a:r>
              <a:rPr lang="zh-CN" altLang="en-US" dirty="0"/>
              <a:t>有些被反射</a:t>
            </a:r>
            <a:br>
              <a:rPr lang="zh-CN" altLang="en-US" dirty="0"/>
            </a:br>
            <a:r>
              <a:rPr lang="en-US" altLang="zh-CN" dirty="0"/>
              <a:t>– </a:t>
            </a:r>
            <a:r>
              <a:rPr lang="zh-CN" altLang="en-US" dirty="0"/>
              <a:t>有些被吸收</a:t>
            </a:r>
            <a:endParaRPr lang="en-US" altLang="zh-CN" dirty="0"/>
          </a:p>
          <a:p>
            <a:r>
              <a:rPr lang="zh-CN" altLang="en-US" dirty="0"/>
              <a:t>反射光中有些射到</a:t>
            </a:r>
            <a:r>
              <a:rPr lang="en-US" dirty="0"/>
              <a:t>B</a:t>
            </a:r>
            <a:br>
              <a:rPr lang="en-US" dirty="0"/>
            </a:br>
            <a:r>
              <a:rPr lang="en-US" dirty="0"/>
              <a:t>– </a:t>
            </a:r>
            <a:r>
              <a:rPr lang="zh-CN" altLang="en-US" dirty="0"/>
              <a:t>有些被反射</a:t>
            </a:r>
            <a:br>
              <a:rPr lang="zh-CN" altLang="en-US" dirty="0"/>
            </a:br>
            <a:r>
              <a:rPr lang="en-US" altLang="zh-CN" dirty="0"/>
              <a:t>– </a:t>
            </a:r>
            <a:r>
              <a:rPr lang="zh-CN" altLang="en-US" dirty="0"/>
              <a:t>有些被吸收</a:t>
            </a:r>
            <a:endParaRPr lang="en-US" altLang="zh-CN" dirty="0"/>
          </a:p>
          <a:p>
            <a:r>
              <a:rPr lang="zh-CN" altLang="en-US" dirty="0"/>
              <a:t>反射光中又有些射到</a:t>
            </a:r>
            <a:br>
              <a:rPr lang="zh-CN" altLang="en-US" dirty="0"/>
            </a:br>
            <a:r>
              <a:rPr lang="en-US" dirty="0"/>
              <a:t>A， ……</a:t>
            </a:r>
            <a:br>
              <a:rPr 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18</a:t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328862"/>
            <a:ext cx="4038722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全局效果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19</a:t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13" y="1625005"/>
            <a:ext cx="5957887" cy="466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10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066800"/>
          </a:xfrm>
        </p:spPr>
        <p:txBody>
          <a:bodyPr/>
          <a:lstStyle/>
          <a:p>
            <a:r>
              <a:rPr lang="zh-CN" altLang="en-US" dirty="0"/>
              <a:t>第五章 视图</a:t>
            </a:r>
            <a:r>
              <a:rPr lang="en-US" altLang="zh-CN" dirty="0"/>
              <a:t>(Viewing)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900" dirty="0">
                <a:solidFill>
                  <a:schemeClr val="accent2"/>
                </a:solidFill>
              </a:rPr>
              <a:t>本章节主要解决相机的设置问题</a:t>
            </a:r>
            <a:endParaRPr lang="en-US" altLang="zh-CN" sz="2900" dirty="0">
              <a:solidFill>
                <a:schemeClr val="accent2"/>
              </a:solidFill>
            </a:endParaRPr>
          </a:p>
          <a:p>
            <a:r>
              <a:rPr lang="zh-CN" altLang="en-US" sz="2900" dirty="0">
                <a:solidFill>
                  <a:schemeClr val="accent2"/>
                </a:solidFill>
              </a:rPr>
              <a:t>视图概念</a:t>
            </a:r>
            <a:r>
              <a:rPr lang="en-US" altLang="zh-CN" sz="2900" dirty="0">
                <a:solidFill>
                  <a:schemeClr val="accent2"/>
                </a:solidFill>
              </a:rPr>
              <a:t>(</a:t>
            </a:r>
            <a:r>
              <a:rPr lang="zh-CN" altLang="en-US" sz="2900" dirty="0">
                <a:solidFill>
                  <a:schemeClr val="accent2"/>
                </a:solidFill>
              </a:rPr>
              <a:t>了解</a:t>
            </a:r>
            <a:r>
              <a:rPr lang="en-US" altLang="zh-CN" sz="2900" dirty="0">
                <a:solidFill>
                  <a:schemeClr val="accent2"/>
                </a:solidFill>
              </a:rPr>
              <a:t>)</a:t>
            </a:r>
          </a:p>
          <a:p>
            <a:pPr lvl="1"/>
            <a:r>
              <a:rPr lang="zh-CN" altLang="en-US" sz="2400" dirty="0">
                <a:solidFill>
                  <a:schemeClr val="accent2"/>
                </a:solidFill>
              </a:rPr>
              <a:t>平行投影与透视投影的区别</a:t>
            </a:r>
            <a:endParaRPr lang="en-US" altLang="zh-CN" sz="2400" dirty="0">
              <a:solidFill>
                <a:schemeClr val="accent2"/>
              </a:solidFill>
            </a:endParaRPr>
          </a:p>
          <a:p>
            <a:pPr lvl="2"/>
            <a:r>
              <a:rPr lang="zh-CN" altLang="en-US" sz="1800" dirty="0">
                <a:solidFill>
                  <a:schemeClr val="accent2"/>
                </a:solidFill>
              </a:rPr>
              <a:t>各自有何优缺点</a:t>
            </a:r>
            <a:endParaRPr lang="en-US" altLang="zh-CN" sz="1800" dirty="0">
              <a:solidFill>
                <a:schemeClr val="accent2"/>
              </a:solidFill>
            </a:endParaRPr>
          </a:p>
          <a:p>
            <a:pPr lvl="1"/>
            <a:r>
              <a:rPr lang="zh-CN" altLang="en-US" sz="2400" dirty="0">
                <a:solidFill>
                  <a:schemeClr val="accent2"/>
                </a:solidFill>
              </a:rPr>
              <a:t>特殊的平行投影：正交投影</a:t>
            </a:r>
            <a:endParaRPr lang="en-US" altLang="zh-CN" sz="2400" dirty="0">
              <a:solidFill>
                <a:schemeClr val="accent2"/>
              </a:solidFill>
            </a:endParaRPr>
          </a:p>
          <a:p>
            <a:pPr lvl="2"/>
            <a:r>
              <a:rPr lang="zh-CN" altLang="en-US" sz="1800" dirty="0">
                <a:solidFill>
                  <a:schemeClr val="accent2"/>
                </a:solidFill>
              </a:rPr>
              <a:t>三视图，常用于</a:t>
            </a:r>
            <a:r>
              <a:rPr lang="en-US" altLang="zh-CN" sz="1800" dirty="0">
                <a:solidFill>
                  <a:schemeClr val="accent2"/>
                </a:solidFill>
              </a:rPr>
              <a:t>CAD</a:t>
            </a:r>
            <a:r>
              <a:rPr lang="zh-CN" altLang="en-US" sz="1800" dirty="0">
                <a:solidFill>
                  <a:schemeClr val="accent2"/>
                </a:solidFill>
              </a:rPr>
              <a:t>领域</a:t>
            </a:r>
            <a:endParaRPr lang="en-US" altLang="zh-CN" sz="1800" dirty="0">
              <a:solidFill>
                <a:schemeClr val="accent2"/>
              </a:solidFill>
            </a:endParaRPr>
          </a:p>
          <a:p>
            <a:pPr lvl="1"/>
            <a:r>
              <a:rPr lang="zh-CN" altLang="en-US" sz="2400" dirty="0">
                <a:solidFill>
                  <a:schemeClr val="accent2"/>
                </a:solidFill>
              </a:rPr>
              <a:t>透视投影的分类</a:t>
            </a:r>
            <a:endParaRPr lang="en-US" altLang="zh-CN" sz="2400" dirty="0">
              <a:solidFill>
                <a:schemeClr val="accent2"/>
              </a:solidFill>
            </a:endParaRPr>
          </a:p>
          <a:p>
            <a:pPr lvl="2"/>
            <a:r>
              <a:rPr lang="zh-CN" altLang="en-US" sz="1800" dirty="0">
                <a:solidFill>
                  <a:schemeClr val="accent2"/>
                </a:solidFill>
              </a:rPr>
              <a:t>灭点：三灭点、两个灭点、一个灭点</a:t>
            </a:r>
            <a:endParaRPr lang="en-US" altLang="zh-CN" sz="1800" dirty="0">
              <a:solidFill>
                <a:schemeClr val="accent2"/>
              </a:solidFill>
            </a:endParaRPr>
          </a:p>
          <a:p>
            <a:pPr lvl="2"/>
            <a:endParaRPr lang="en-US" altLang="zh-CN" sz="1800" dirty="0">
              <a:solidFill>
                <a:schemeClr val="accent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2843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局部与全局光照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正确的明暗处理需要全局计算，即包含了</a:t>
            </a:r>
            <a:br>
              <a:rPr lang="zh-CN" altLang="en-US" dirty="0"/>
            </a:br>
            <a:r>
              <a:rPr lang="zh-CN" altLang="en-US" dirty="0"/>
              <a:t>所有的对象和光源</a:t>
            </a:r>
            <a:endParaRPr lang="en-US" altLang="zh-CN" dirty="0"/>
          </a:p>
          <a:p>
            <a:pPr lvl="1"/>
            <a:r>
              <a:rPr lang="zh-CN" altLang="en-US" dirty="0"/>
              <a:t>这与流水线模型不兼容，在这个体系中对每个多边形单独进行明暗处理（局部光照）</a:t>
            </a:r>
            <a:endParaRPr lang="en-US" altLang="zh-CN" dirty="0"/>
          </a:p>
          <a:p>
            <a:r>
              <a:rPr lang="zh-CN" altLang="en-US" dirty="0"/>
              <a:t>然而在计算机图形学中，特别是在实时图</a:t>
            </a:r>
            <a:br>
              <a:rPr lang="zh-CN" altLang="en-US" dirty="0"/>
            </a:br>
            <a:r>
              <a:rPr lang="zh-CN" altLang="en-US" dirty="0"/>
              <a:t>形应用中，如果所得结果看起来可以的话，这种局部计算是可以接受的</a:t>
            </a:r>
            <a:endParaRPr lang="en-US" altLang="zh-CN" dirty="0"/>
          </a:p>
          <a:p>
            <a:pPr lvl="1"/>
            <a:r>
              <a:rPr lang="zh-CN" altLang="en-US" dirty="0"/>
              <a:t>存在许多方法逼近全局效果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7396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光源的描述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光线从光源表面离开的</a:t>
            </a:r>
            <a:br>
              <a:rPr lang="zh-CN" altLang="en-US" dirty="0"/>
            </a:br>
            <a:r>
              <a:rPr lang="zh-CN" altLang="en-US" dirty="0"/>
              <a:t>方式有两种</a:t>
            </a:r>
            <a:br>
              <a:rPr lang="zh-CN" altLang="en-US" dirty="0"/>
            </a:br>
            <a:r>
              <a:rPr lang="en-US" altLang="zh-CN" dirty="0"/>
              <a:t>– </a:t>
            </a:r>
            <a:r>
              <a:rPr lang="zh-CN" altLang="en-US" dirty="0"/>
              <a:t>自发射</a:t>
            </a:r>
            <a:br>
              <a:rPr lang="zh-CN" altLang="en-US" dirty="0"/>
            </a:br>
            <a:r>
              <a:rPr lang="en-US" altLang="zh-CN" dirty="0"/>
              <a:t>– </a:t>
            </a:r>
            <a:r>
              <a:rPr lang="zh-CN" altLang="en-US" dirty="0"/>
              <a:t>反射</a:t>
            </a:r>
            <a:endParaRPr lang="en-US" altLang="zh-CN" dirty="0"/>
          </a:p>
          <a:p>
            <a:r>
              <a:rPr lang="zh-CN" altLang="en-US" dirty="0"/>
              <a:t>在表面上任一点</a:t>
            </a:r>
            <a:r>
              <a:rPr lang="en-US" altLang="zh-CN" dirty="0"/>
              <a:t>(</a:t>
            </a:r>
            <a:r>
              <a:rPr lang="en-US" altLang="zh-CN" dirty="0" err="1"/>
              <a:t>x,y,z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zh-CN" altLang="en-US" dirty="0"/>
              <a:t>所发出的光可以用发射</a:t>
            </a:r>
            <a:br>
              <a:rPr lang="zh-CN" altLang="en-US" dirty="0"/>
            </a:br>
            <a:r>
              <a:rPr lang="zh-CN" altLang="en-US" dirty="0"/>
              <a:t>方向</a:t>
            </a:r>
            <a:r>
              <a:rPr lang="en-US" altLang="zh-CN" dirty="0"/>
              <a:t>(</a:t>
            </a:r>
            <a:r>
              <a:rPr lang="el-GR" altLang="zh-CN" dirty="0"/>
              <a:t>θ</a:t>
            </a:r>
            <a:r>
              <a:rPr lang="en-US" altLang="zh-CN" dirty="0"/>
              <a:t>, </a:t>
            </a:r>
            <a:r>
              <a:rPr lang="el-GR" altLang="zh-CN" dirty="0"/>
              <a:t>φ</a:t>
            </a:r>
            <a:r>
              <a:rPr lang="en-US" altLang="zh-CN" dirty="0"/>
              <a:t> ) </a:t>
            </a:r>
            <a:r>
              <a:rPr lang="zh-CN" altLang="en-US" dirty="0"/>
              <a:t>和波长</a:t>
            </a:r>
            <a:r>
              <a:rPr lang="el-GR" altLang="zh-CN" dirty="0"/>
              <a:t>λ</a:t>
            </a:r>
            <a:r>
              <a:rPr lang="zh-CN" altLang="en-US" dirty="0"/>
              <a:t>的光</a:t>
            </a:r>
            <a:br>
              <a:rPr lang="zh-CN" altLang="en-US" dirty="0"/>
            </a:br>
            <a:r>
              <a:rPr lang="zh-CN" altLang="en-US" dirty="0"/>
              <a:t>强度来描述</a:t>
            </a:r>
            <a:endParaRPr lang="en-US" altLang="zh-CN" dirty="0"/>
          </a:p>
          <a:p>
            <a:r>
              <a:rPr lang="zh-CN" altLang="en-US" dirty="0"/>
              <a:t>光源模型：照明函数</a:t>
            </a:r>
            <a:br>
              <a:rPr lang="zh-CN" altLang="en-US" dirty="0"/>
            </a:br>
            <a:r>
              <a:rPr lang="en-US" altLang="zh-CN" dirty="0"/>
              <a:t>I(</a:t>
            </a:r>
            <a:r>
              <a:rPr lang="en-US" altLang="zh-CN" dirty="0" err="1"/>
              <a:t>x,y,z</a:t>
            </a:r>
            <a:r>
              <a:rPr lang="en-US" altLang="zh-CN" dirty="0"/>
              <a:t>,</a:t>
            </a:r>
            <a:r>
              <a:rPr lang="el-GR" altLang="zh-CN" dirty="0"/>
              <a:t>θ</a:t>
            </a:r>
            <a:r>
              <a:rPr lang="en-US" altLang="zh-CN" dirty="0"/>
              <a:t>,</a:t>
            </a:r>
            <a:r>
              <a:rPr lang="el-GR" altLang="zh-CN" dirty="0"/>
              <a:t> φ</a:t>
            </a:r>
            <a:r>
              <a:rPr lang="en-US" altLang="zh-CN" dirty="0"/>
              <a:t>,</a:t>
            </a:r>
            <a:r>
              <a:rPr lang="el-GR" altLang="zh-CN" dirty="0"/>
              <a:t> λ</a:t>
            </a:r>
            <a:r>
              <a:rPr lang="en-US" altLang="zh-CN" dirty="0"/>
              <a:t>)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21</a:t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866900"/>
            <a:ext cx="3834544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67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光源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一般的光源是很难处理的，因为我们需要</a:t>
            </a:r>
            <a:br>
              <a:rPr lang="zh-CN" altLang="en-US" dirty="0"/>
            </a:br>
            <a:r>
              <a:rPr lang="zh-CN" altLang="en-US" dirty="0"/>
              <a:t>对于在光源表面上的所有点进行光强积分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22</a:t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62" y="2724150"/>
            <a:ext cx="692467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70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光源的颜色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光源不但发射出不同量的不同频率的光，</a:t>
            </a:r>
            <a:br>
              <a:rPr lang="zh-CN" altLang="en-US" dirty="0"/>
            </a:br>
            <a:r>
              <a:rPr lang="zh-CN" altLang="en-US" dirty="0"/>
              <a:t>而且它们的方向属性随着频率也可能不同</a:t>
            </a:r>
            <a:endParaRPr lang="en-US" altLang="zh-CN" dirty="0"/>
          </a:p>
          <a:p>
            <a:pPr lvl="1"/>
            <a:r>
              <a:rPr lang="zh-CN" altLang="en-US" dirty="0"/>
              <a:t>真正的物理模型将非常复杂</a:t>
            </a:r>
            <a:endParaRPr lang="en-US" altLang="zh-CN" dirty="0"/>
          </a:p>
          <a:p>
            <a:r>
              <a:rPr lang="zh-CN" altLang="en-US" dirty="0"/>
              <a:t>人的视觉系统是基于三原色理论的</a:t>
            </a:r>
            <a:endParaRPr lang="en-US" altLang="zh-CN" dirty="0"/>
          </a:p>
          <a:p>
            <a:r>
              <a:rPr lang="zh-CN" altLang="en-US" dirty="0"/>
              <a:t>在大多数应用中，可以用三种成分</a:t>
            </a:r>
            <a:r>
              <a:rPr lang="en-US" altLang="zh-CN" dirty="0"/>
              <a:t>—</a:t>
            </a:r>
            <a:r>
              <a:rPr lang="zh-CN" altLang="en-US" dirty="0"/>
              <a:t>红、</a:t>
            </a:r>
            <a:br>
              <a:rPr lang="zh-CN" altLang="en-US" dirty="0"/>
            </a:br>
            <a:r>
              <a:rPr lang="zh-CN" altLang="en-US" dirty="0"/>
              <a:t>绿、蓝</a:t>
            </a:r>
            <a:r>
              <a:rPr lang="en-US" altLang="zh-CN" dirty="0"/>
              <a:t>—</a:t>
            </a:r>
            <a:r>
              <a:rPr lang="zh-CN" altLang="en-US" dirty="0"/>
              <a:t>的强度表示光源</a:t>
            </a:r>
            <a:endParaRPr lang="en-US" altLang="zh-CN" dirty="0"/>
          </a:p>
          <a:p>
            <a:pPr lvl="1"/>
            <a:r>
              <a:rPr lang="zh-CN" altLang="en-US" dirty="0"/>
              <a:t>光亮度</a:t>
            </a:r>
            <a:r>
              <a:rPr lang="en-US" altLang="zh-CN" dirty="0"/>
              <a:t>(luminance)</a:t>
            </a:r>
            <a:r>
              <a:rPr lang="zh-CN" altLang="en-US" dirty="0"/>
              <a:t>函数为</a:t>
            </a:r>
            <a:r>
              <a:rPr lang="en-US" altLang="zh-CN" b="1" dirty="0"/>
              <a:t>L </a:t>
            </a:r>
            <a:r>
              <a:rPr lang="en-US" altLang="zh-CN" dirty="0"/>
              <a:t>= [</a:t>
            </a:r>
            <a:r>
              <a:rPr lang="en-US" altLang="zh-CN" i="1" dirty="0" err="1"/>
              <a:t>L</a:t>
            </a:r>
            <a:r>
              <a:rPr lang="en-US" altLang="zh-CN" baseline="-25000" dirty="0" err="1"/>
              <a:t>r</a:t>
            </a:r>
            <a:r>
              <a:rPr lang="en-US" altLang="zh-CN" dirty="0"/>
              <a:t>, </a:t>
            </a:r>
            <a:r>
              <a:rPr lang="en-US" altLang="zh-CN" i="1" dirty="0" err="1"/>
              <a:t>L</a:t>
            </a:r>
            <a:r>
              <a:rPr lang="en-US" altLang="zh-CN" baseline="-25000" dirty="0" err="1"/>
              <a:t>g</a:t>
            </a:r>
            <a:r>
              <a:rPr lang="en-US" altLang="zh-CN" dirty="0"/>
              <a:t>, </a:t>
            </a:r>
            <a:r>
              <a:rPr lang="en-US" altLang="zh-CN" i="1" dirty="0" err="1"/>
              <a:t>L</a:t>
            </a:r>
            <a:r>
              <a:rPr lang="en-US" altLang="zh-CN" baseline="-25000" dirty="0" err="1"/>
              <a:t>b</a:t>
            </a:r>
            <a:r>
              <a:rPr lang="en-US" altLang="zh-CN" dirty="0"/>
              <a:t>]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2717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光源类型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四种基本类型</a:t>
            </a:r>
            <a:endParaRPr lang="en-US" altLang="zh-CN" dirty="0"/>
          </a:p>
          <a:p>
            <a:pPr lvl="1"/>
            <a:r>
              <a:rPr lang="zh-CN" altLang="en-US" dirty="0"/>
              <a:t>点光源</a:t>
            </a:r>
            <a:endParaRPr lang="en-US" altLang="zh-CN" dirty="0"/>
          </a:p>
          <a:p>
            <a:pPr lvl="1"/>
            <a:r>
              <a:rPr lang="zh-CN" altLang="en-US" dirty="0"/>
              <a:t>聚光灯</a:t>
            </a:r>
            <a:endParaRPr lang="en-US" altLang="zh-CN" dirty="0"/>
          </a:p>
          <a:p>
            <a:pPr lvl="1"/>
            <a:r>
              <a:rPr lang="zh-CN" altLang="en-US" dirty="0"/>
              <a:t>无穷远光源</a:t>
            </a:r>
            <a:endParaRPr lang="en-US" altLang="zh-CN" dirty="0"/>
          </a:p>
          <a:p>
            <a:pPr lvl="1"/>
            <a:r>
              <a:rPr lang="zh-CN" altLang="en-US" dirty="0"/>
              <a:t>环境光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6286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点光源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由位置和颜色表示</a:t>
            </a:r>
            <a:endParaRPr lang="en-US" altLang="zh-CN" sz="2800" dirty="0"/>
          </a:p>
          <a:p>
            <a:r>
              <a:rPr lang="zh-CN" altLang="en-US" sz="2800" dirty="0"/>
              <a:t>理想的点光源向各个方向发射光线的强度相等</a:t>
            </a:r>
            <a:endParaRPr lang="en-US" altLang="zh-CN" sz="2800" dirty="0"/>
          </a:p>
          <a:p>
            <a:r>
              <a:rPr lang="en-US" altLang="zh-CN" sz="2800" dirty="0"/>
              <a:t> </a:t>
            </a:r>
            <a:r>
              <a:rPr lang="zh-CN" altLang="en-US" sz="2800" dirty="0"/>
              <a:t>点光源的亮度函数</a:t>
            </a:r>
            <a:r>
              <a:rPr lang="en-US" altLang="zh-CN" sz="2800" b="1" dirty="0"/>
              <a:t>L</a:t>
            </a:r>
            <a:r>
              <a:rPr lang="en-US" altLang="zh-CN" sz="2800" dirty="0"/>
              <a:t>(</a:t>
            </a:r>
            <a:r>
              <a:rPr lang="en-US" altLang="zh-CN" sz="2800" b="1" dirty="0"/>
              <a:t>p</a:t>
            </a:r>
            <a:r>
              <a:rPr lang="en-US" altLang="zh-CN" sz="2800" baseline="-25000" dirty="0"/>
              <a:t>0</a:t>
            </a:r>
            <a:r>
              <a:rPr lang="en-US" altLang="zh-CN" sz="2800" dirty="0"/>
              <a:t>) = [</a:t>
            </a:r>
            <a:r>
              <a:rPr lang="en-US" altLang="zh-CN" sz="2800" i="1" dirty="0" err="1"/>
              <a:t>L</a:t>
            </a:r>
            <a:r>
              <a:rPr lang="en-US" altLang="zh-CN" sz="2800" baseline="-25000" dirty="0" err="1"/>
              <a:t>r</a:t>
            </a:r>
            <a:r>
              <a:rPr lang="en-US" altLang="zh-CN" sz="2800" baseline="-25000" dirty="0"/>
              <a:t> </a:t>
            </a:r>
            <a:r>
              <a:rPr lang="en-US" altLang="zh-CN" sz="2800" dirty="0"/>
              <a:t>(</a:t>
            </a:r>
            <a:r>
              <a:rPr lang="en-US" altLang="zh-CN" sz="2800" b="1" dirty="0"/>
              <a:t>p</a:t>
            </a:r>
            <a:r>
              <a:rPr lang="en-US" altLang="zh-CN" sz="2800" baseline="-25000" dirty="0"/>
              <a:t>0</a:t>
            </a:r>
            <a:r>
              <a:rPr lang="en-US" altLang="zh-CN" sz="2800" dirty="0"/>
              <a:t>), </a:t>
            </a:r>
            <a:r>
              <a:rPr lang="en-US" altLang="zh-CN" sz="2800" i="1" dirty="0" err="1"/>
              <a:t>L</a:t>
            </a:r>
            <a:r>
              <a:rPr lang="en-US" altLang="zh-CN" sz="2800" baseline="-25000" dirty="0" err="1"/>
              <a:t>g</a:t>
            </a:r>
            <a:r>
              <a:rPr lang="en-US" altLang="zh-CN" sz="2800" dirty="0"/>
              <a:t>(</a:t>
            </a:r>
            <a:r>
              <a:rPr lang="en-US" altLang="zh-CN" sz="2800" b="1" dirty="0"/>
              <a:t>p</a:t>
            </a:r>
            <a:r>
              <a:rPr lang="en-US" altLang="zh-CN" sz="2800" baseline="-25000" dirty="0"/>
              <a:t>0</a:t>
            </a:r>
            <a:r>
              <a:rPr lang="en-US" altLang="zh-CN" sz="2800" dirty="0"/>
              <a:t>), </a:t>
            </a:r>
            <a:r>
              <a:rPr lang="en-US" altLang="zh-CN" sz="2800" i="1" dirty="0" err="1"/>
              <a:t>L</a:t>
            </a:r>
            <a:r>
              <a:rPr lang="en-US" altLang="zh-CN" sz="2800" baseline="-25000" dirty="0" err="1"/>
              <a:t>b</a:t>
            </a:r>
            <a:r>
              <a:rPr lang="en-US" altLang="zh-CN" sz="2800" dirty="0"/>
              <a:t>(</a:t>
            </a:r>
            <a:r>
              <a:rPr lang="en-US" altLang="zh-CN" sz="2800" b="1" dirty="0"/>
              <a:t>p</a:t>
            </a:r>
            <a:r>
              <a:rPr lang="en-US" altLang="zh-CN" sz="2800" baseline="-25000" dirty="0"/>
              <a:t>0</a:t>
            </a:r>
            <a:r>
              <a:rPr lang="en-US" altLang="zh-CN" sz="2800" dirty="0"/>
              <a:t>)]</a:t>
            </a:r>
          </a:p>
          <a:p>
            <a:r>
              <a:rPr lang="zh-CN" altLang="en-US" sz="2800" dirty="0"/>
              <a:t>点</a:t>
            </a:r>
            <a:r>
              <a:rPr lang="en-US" altLang="zh-CN" sz="2800" b="1" dirty="0"/>
              <a:t>p</a:t>
            </a:r>
            <a:r>
              <a:rPr lang="zh-CN" altLang="en-US" sz="2800" dirty="0"/>
              <a:t>接受的光强反比于光源与点的距离平方</a:t>
            </a:r>
            <a:br>
              <a:rPr lang="zh-CN" altLang="en-US" sz="2800" dirty="0"/>
            </a:br>
            <a:endParaRPr 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25</a:t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28" y="3792225"/>
            <a:ext cx="7116114" cy="255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53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点光源的应用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在计算机图形学中大量应用点光源，是因</a:t>
            </a:r>
            <a:br>
              <a:rPr lang="zh-CN" altLang="en-US" dirty="0"/>
            </a:br>
            <a:r>
              <a:rPr lang="zh-CN" altLang="en-US" dirty="0"/>
              <a:t>为它易于使用</a:t>
            </a:r>
            <a:endParaRPr lang="en-US" altLang="zh-CN" dirty="0"/>
          </a:p>
          <a:p>
            <a:r>
              <a:rPr lang="zh-CN" altLang="en-US" dirty="0"/>
              <a:t>但不能很好地反映物理现实</a:t>
            </a:r>
            <a:endParaRPr lang="en-US" altLang="zh-CN" dirty="0"/>
          </a:p>
          <a:p>
            <a:pPr lvl="1"/>
            <a:r>
              <a:rPr lang="zh-CN" altLang="en-US" dirty="0"/>
              <a:t>只有点光源的场景得到的图像中对比度较高；</a:t>
            </a:r>
            <a:br>
              <a:rPr lang="zh-CN" altLang="en-US" dirty="0"/>
            </a:br>
            <a:r>
              <a:rPr lang="zh-CN" altLang="en-US" dirty="0"/>
              <a:t>对象显得要么很亮，要么很暗</a:t>
            </a:r>
            <a:endParaRPr lang="en-US" altLang="zh-CN" dirty="0"/>
          </a:p>
          <a:p>
            <a:pPr lvl="1"/>
            <a:r>
              <a:rPr lang="zh-CN" altLang="en-US" dirty="0"/>
              <a:t>而真实的光源由于尺寸较大，因此场景的结果</a:t>
            </a:r>
            <a:br>
              <a:rPr lang="zh-CN" altLang="en-US" dirty="0"/>
            </a:br>
            <a:r>
              <a:rPr lang="zh-CN" altLang="en-US" dirty="0"/>
              <a:t>比较柔和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6554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真实光照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完全在阴影中的区域</a:t>
            </a:r>
            <a:br>
              <a:rPr lang="zh-CN" altLang="en-US" dirty="0"/>
            </a:br>
            <a:r>
              <a:rPr lang="zh-CN" altLang="en-US" dirty="0"/>
              <a:t>称为本影</a:t>
            </a:r>
            <a:r>
              <a:rPr lang="en-US" altLang="zh-CN" dirty="0"/>
              <a:t>(umbra)</a:t>
            </a:r>
          </a:p>
          <a:p>
            <a:r>
              <a:rPr lang="zh-CN" altLang="en-US" dirty="0"/>
              <a:t>部分在阴影中的区域</a:t>
            </a:r>
            <a:br>
              <a:rPr lang="zh-CN" altLang="en-US" dirty="0"/>
            </a:br>
            <a:r>
              <a:rPr lang="zh-CN" altLang="en-US" dirty="0"/>
              <a:t>称为半影</a:t>
            </a:r>
            <a:r>
              <a:rPr lang="en-US" altLang="zh-CN" dirty="0"/>
              <a:t>(penumbra)</a:t>
            </a:r>
          </a:p>
          <a:p>
            <a:r>
              <a:rPr lang="zh-CN" altLang="en-US" dirty="0"/>
              <a:t>可以在点光源中加入</a:t>
            </a:r>
            <a:br>
              <a:rPr lang="zh-CN" altLang="en-US" dirty="0"/>
            </a:br>
            <a:r>
              <a:rPr lang="zh-CN" altLang="en-US" dirty="0"/>
              <a:t>环境光降低高对比度</a:t>
            </a:r>
            <a:br>
              <a:rPr lang="zh-CN" altLang="en-US" dirty="0"/>
            </a:br>
            <a:r>
              <a:rPr lang="zh-CN" altLang="en-US" dirty="0"/>
              <a:t>的问题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27</a:t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243" y="2209800"/>
            <a:ext cx="3613957" cy="375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393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聚光灯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聚光灯</a:t>
            </a:r>
            <a:r>
              <a:rPr lang="en-US" altLang="zh-CN" dirty="0"/>
              <a:t>(spotlight)</a:t>
            </a:r>
            <a:r>
              <a:rPr lang="zh-CN" altLang="en-US" dirty="0"/>
              <a:t>具有一</a:t>
            </a:r>
            <a:br>
              <a:rPr lang="zh-CN" altLang="en-US" dirty="0"/>
            </a:br>
            <a:r>
              <a:rPr lang="zh-CN" altLang="en-US" dirty="0"/>
              <a:t>个比较的窄的照明范围，</a:t>
            </a:r>
            <a:br>
              <a:rPr lang="zh-CN" altLang="en-US" dirty="0"/>
            </a:br>
            <a:r>
              <a:rPr lang="zh-CN" altLang="en-US" dirty="0"/>
              <a:t>通常为圆锥形半无穷区域</a:t>
            </a:r>
            <a:endParaRPr lang="en-US" altLang="zh-CN" dirty="0"/>
          </a:p>
          <a:p>
            <a:pPr lvl="1"/>
            <a:r>
              <a:rPr lang="zh-CN" altLang="en-US" dirty="0"/>
              <a:t>可以给点光源加上一定的</a:t>
            </a:r>
            <a:br>
              <a:rPr lang="zh-CN" altLang="en-US" dirty="0"/>
            </a:br>
            <a:r>
              <a:rPr lang="zh-CN" altLang="en-US" dirty="0"/>
              <a:t>限制得到</a:t>
            </a:r>
            <a:endParaRPr lang="en-US" altLang="zh-CN" dirty="0"/>
          </a:p>
          <a:p>
            <a:pPr lvl="1"/>
            <a:r>
              <a:rPr lang="zh-CN" altLang="en-US" dirty="0"/>
              <a:t>锥的顶点在</a:t>
            </a:r>
            <a:r>
              <a:rPr lang="en-US" altLang="zh-CN" b="1" dirty="0" err="1"/>
              <a:t>p</a:t>
            </a:r>
            <a:r>
              <a:rPr lang="en-US" altLang="zh-CN" sz="2400" b="1" baseline="-25000" dirty="0" err="1"/>
              <a:t>s</a:t>
            </a:r>
            <a:r>
              <a:rPr lang="en-US" altLang="zh-CN" dirty="0"/>
              <a:t>, </a:t>
            </a:r>
            <a:r>
              <a:rPr lang="zh-CN" altLang="en-US" dirty="0"/>
              <a:t>而中心轴方</a:t>
            </a:r>
            <a:br>
              <a:rPr lang="zh-CN" altLang="en-US" dirty="0"/>
            </a:br>
            <a:r>
              <a:rPr lang="zh-CN" altLang="en-US" dirty="0"/>
              <a:t>向为</a:t>
            </a:r>
            <a:r>
              <a:rPr lang="en-US" altLang="zh-CN" b="1" dirty="0" err="1"/>
              <a:t>l</a:t>
            </a:r>
            <a:r>
              <a:rPr lang="en-US" altLang="zh-CN" sz="2400" b="1" baseline="-25000" dirty="0" err="1"/>
              <a:t>s</a:t>
            </a:r>
            <a:endParaRPr lang="en-US" altLang="zh-CN" b="1" dirty="0"/>
          </a:p>
          <a:p>
            <a:pPr lvl="1"/>
            <a:r>
              <a:rPr lang="zh-CN" altLang="en-US" dirty="0"/>
              <a:t>如果中心轴和母线的夹角</a:t>
            </a:r>
            <a:r>
              <a:rPr lang="en-US" altLang="zh-CN" dirty="0"/>
              <a:t>u</a:t>
            </a:r>
            <a:br>
              <a:rPr lang="zh-CN" altLang="en-US" dirty="0"/>
            </a:br>
            <a:r>
              <a:rPr lang="en-US" altLang="zh-CN" dirty="0"/>
              <a:t>= 180°, </a:t>
            </a:r>
            <a:r>
              <a:rPr lang="zh-CN" altLang="en-US" dirty="0"/>
              <a:t>聚光灯成为点光源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28</a:t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209800"/>
            <a:ext cx="3276600" cy="308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07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更真实的聚光灯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光亮度在照明锥内具有一定的分布</a:t>
            </a:r>
            <a:endParaRPr lang="en-US" altLang="zh-CN" dirty="0"/>
          </a:p>
          <a:p>
            <a:pPr lvl="1"/>
            <a:r>
              <a:rPr lang="zh-CN" altLang="en-US" dirty="0"/>
              <a:t>通常绝大多数光集中在照明锥的中心轴附近</a:t>
            </a:r>
            <a:endParaRPr lang="en-US" altLang="zh-CN" dirty="0"/>
          </a:p>
          <a:p>
            <a:pPr lvl="1"/>
            <a:r>
              <a:rPr lang="zh-CN" altLang="en-US" dirty="0"/>
              <a:t>照明强度是光源到表面上某点向量</a:t>
            </a:r>
            <a:r>
              <a:rPr lang="en-US" altLang="zh-CN" b="1" dirty="0"/>
              <a:t>s</a:t>
            </a:r>
            <a:r>
              <a:rPr lang="zh-CN" altLang="en-US" dirty="0"/>
              <a:t>与中心轴夹</a:t>
            </a:r>
            <a:br>
              <a:rPr lang="zh-CN" altLang="en-US" dirty="0"/>
            </a:br>
            <a:r>
              <a:rPr lang="zh-CN" altLang="en-US" dirty="0"/>
              <a:t>角</a:t>
            </a:r>
            <a:r>
              <a:rPr lang="el-GR" altLang="zh-CN" dirty="0"/>
              <a:t>ϕ</a:t>
            </a:r>
            <a:r>
              <a:rPr lang="zh-CN" altLang="en-US" dirty="0"/>
              <a:t>的函数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29</a:t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762" y="3501656"/>
            <a:ext cx="3648075" cy="303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22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066800"/>
          </a:xfrm>
        </p:spPr>
        <p:txBody>
          <a:bodyPr/>
          <a:lstStyle/>
          <a:p>
            <a:r>
              <a:rPr lang="zh-CN" altLang="en-US" dirty="0"/>
              <a:t>第五章 视图</a:t>
            </a:r>
            <a:r>
              <a:rPr lang="en-US" altLang="zh-CN" dirty="0"/>
              <a:t>(Viewing)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900" dirty="0">
                <a:solidFill>
                  <a:schemeClr val="accent2"/>
                </a:solidFill>
              </a:rPr>
              <a:t>OpenGL</a:t>
            </a:r>
            <a:r>
              <a:rPr lang="zh-CN" altLang="en-US" sz="2900" dirty="0">
                <a:solidFill>
                  <a:schemeClr val="accent2"/>
                </a:solidFill>
              </a:rPr>
              <a:t>中的视图设置 （掌握）</a:t>
            </a:r>
            <a:endParaRPr lang="en-US" altLang="zh-CN" sz="2900" dirty="0">
              <a:solidFill>
                <a:schemeClr val="accent2"/>
              </a:solidFill>
            </a:endParaRPr>
          </a:p>
          <a:p>
            <a:pPr lvl="1"/>
            <a:r>
              <a:rPr lang="zh-CN" altLang="en-US" sz="2400" dirty="0">
                <a:solidFill>
                  <a:schemeClr val="accent2"/>
                </a:solidFill>
              </a:rPr>
              <a:t>描述相机方位的函数、矩阵</a:t>
            </a:r>
            <a:endParaRPr lang="en-US" altLang="zh-CN" sz="2400" dirty="0">
              <a:solidFill>
                <a:schemeClr val="accent2"/>
              </a:solidFill>
            </a:endParaRPr>
          </a:p>
          <a:p>
            <a:pPr lvl="2"/>
            <a:r>
              <a:rPr lang="zh-CN" altLang="en-US" sz="1800" dirty="0">
                <a:solidFill>
                  <a:schemeClr val="accent2"/>
                </a:solidFill>
              </a:rPr>
              <a:t>能够实现</a:t>
            </a:r>
            <a:r>
              <a:rPr lang="en-US" altLang="zh-CN" sz="1800" dirty="0" err="1">
                <a:solidFill>
                  <a:schemeClr val="accent2"/>
                </a:solidFill>
              </a:rPr>
              <a:t>gluLookAt</a:t>
            </a:r>
            <a:endParaRPr lang="en-US" altLang="zh-CN" sz="1800" dirty="0">
              <a:solidFill>
                <a:schemeClr val="accent2"/>
              </a:solidFill>
            </a:endParaRPr>
          </a:p>
          <a:p>
            <a:pPr lvl="2"/>
            <a:r>
              <a:rPr lang="zh-CN" altLang="en-US" sz="1800" dirty="0">
                <a:solidFill>
                  <a:schemeClr val="accent2"/>
                </a:solidFill>
              </a:rPr>
              <a:t>当</a:t>
            </a:r>
            <a:r>
              <a:rPr lang="en-US" altLang="zh-CN" sz="1800" dirty="0">
                <a:solidFill>
                  <a:schemeClr val="accent2"/>
                </a:solidFill>
              </a:rPr>
              <a:t>up</a:t>
            </a:r>
            <a:r>
              <a:rPr lang="zh-CN" altLang="en-US" sz="1800" dirty="0">
                <a:solidFill>
                  <a:schemeClr val="accent2"/>
                </a:solidFill>
              </a:rPr>
              <a:t>向量不平行于投影平面时应该怎么办？</a:t>
            </a:r>
            <a:endParaRPr lang="en-US" altLang="zh-CN" sz="1800" dirty="0">
              <a:solidFill>
                <a:schemeClr val="accent2"/>
              </a:solidFill>
            </a:endParaRPr>
          </a:p>
          <a:p>
            <a:pPr lvl="2"/>
            <a:endParaRPr lang="en-US" altLang="zh-CN" sz="1800" dirty="0">
              <a:solidFill>
                <a:schemeClr val="accent2"/>
              </a:solidFill>
            </a:endParaRPr>
          </a:p>
          <a:p>
            <a:pPr lvl="1"/>
            <a:r>
              <a:rPr lang="zh-CN" altLang="en-US" sz="2400" dirty="0">
                <a:solidFill>
                  <a:schemeClr val="accent2"/>
                </a:solidFill>
              </a:rPr>
              <a:t>描述相机投影的函数、矩阵</a:t>
            </a:r>
            <a:endParaRPr lang="en-US" altLang="zh-CN" sz="2400" dirty="0">
              <a:solidFill>
                <a:schemeClr val="accent2"/>
              </a:solidFill>
            </a:endParaRPr>
          </a:p>
          <a:p>
            <a:pPr lvl="2"/>
            <a:r>
              <a:rPr lang="zh-CN" altLang="en-US" sz="1800" dirty="0">
                <a:solidFill>
                  <a:schemeClr val="accent2"/>
                </a:solidFill>
              </a:rPr>
              <a:t>能够实现</a:t>
            </a:r>
            <a:r>
              <a:rPr lang="en-US" altLang="zh-CN" sz="1800" dirty="0" err="1">
                <a:solidFill>
                  <a:schemeClr val="accent2"/>
                </a:solidFill>
              </a:rPr>
              <a:t>glOrtho</a:t>
            </a:r>
            <a:r>
              <a:rPr lang="en-US" altLang="zh-CN" sz="1800" dirty="0">
                <a:solidFill>
                  <a:schemeClr val="accent2"/>
                </a:solidFill>
              </a:rPr>
              <a:t> [</a:t>
            </a:r>
            <a:r>
              <a:rPr lang="zh-CN" altLang="en-US" sz="1800" dirty="0">
                <a:solidFill>
                  <a:schemeClr val="accent2"/>
                </a:solidFill>
              </a:rPr>
              <a:t>要掌握规范化矩阵的推导过程</a:t>
            </a:r>
            <a:r>
              <a:rPr lang="en-US" altLang="zh-CN" sz="1800" dirty="0">
                <a:solidFill>
                  <a:schemeClr val="accent2"/>
                </a:solidFill>
              </a:rPr>
              <a:t>]</a:t>
            </a:r>
          </a:p>
          <a:p>
            <a:pPr lvl="2"/>
            <a:r>
              <a:rPr lang="zh-CN" altLang="en-US" sz="1800" dirty="0">
                <a:solidFill>
                  <a:schemeClr val="accent2"/>
                </a:solidFill>
              </a:rPr>
              <a:t>能够实现</a:t>
            </a:r>
            <a:r>
              <a:rPr lang="en-US" altLang="zh-CN" sz="1800" dirty="0" err="1">
                <a:solidFill>
                  <a:schemeClr val="accent2"/>
                </a:solidFill>
              </a:rPr>
              <a:t>glFrustum</a:t>
            </a:r>
            <a:r>
              <a:rPr lang="en-US" altLang="zh-CN" sz="1800" dirty="0">
                <a:solidFill>
                  <a:schemeClr val="accent2"/>
                </a:solidFill>
              </a:rPr>
              <a:t> </a:t>
            </a:r>
          </a:p>
          <a:p>
            <a:pPr lvl="2"/>
            <a:r>
              <a:rPr lang="zh-CN" altLang="en-US" sz="1800" dirty="0">
                <a:solidFill>
                  <a:schemeClr val="accent2"/>
                </a:solidFill>
              </a:rPr>
              <a:t>能够实现</a:t>
            </a:r>
            <a:r>
              <a:rPr lang="en-US" altLang="zh-CN" sz="1800" dirty="0" err="1">
                <a:solidFill>
                  <a:schemeClr val="accent2"/>
                </a:solidFill>
              </a:rPr>
              <a:t>gluPerspective</a:t>
            </a:r>
            <a:endParaRPr lang="en-US" altLang="zh-CN" sz="1800" dirty="0">
              <a:solidFill>
                <a:schemeClr val="accent2"/>
              </a:solidFill>
            </a:endParaRPr>
          </a:p>
          <a:p>
            <a:endParaRPr lang="en-US" altLang="zh-CN" sz="2900" dirty="0">
              <a:solidFill>
                <a:schemeClr val="bg2"/>
              </a:solidFill>
            </a:endParaRPr>
          </a:p>
          <a:p>
            <a:endParaRPr lang="en-US" altLang="zh-CN" sz="2900" dirty="0">
              <a:solidFill>
                <a:schemeClr val="bg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24860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聚光灯的照明强度函数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可以采用各种方式定义强度</a:t>
            </a:r>
            <a:br>
              <a:rPr lang="zh-CN" altLang="en-US" dirty="0"/>
            </a:br>
            <a:r>
              <a:rPr lang="zh-CN" altLang="en-US" dirty="0"/>
              <a:t>函数</a:t>
            </a:r>
            <a:endParaRPr lang="en-US" altLang="zh-CN" dirty="0"/>
          </a:p>
          <a:p>
            <a:r>
              <a:rPr lang="zh-CN" altLang="en-US" dirty="0"/>
              <a:t>通常定义为</a:t>
            </a:r>
            <a:r>
              <a:rPr lang="en-US" altLang="zh-CN" dirty="0" err="1"/>
              <a:t>cos</a:t>
            </a:r>
            <a:r>
              <a:rPr lang="en-US" altLang="zh-CN" baseline="30000" dirty="0" err="1"/>
              <a:t>e</a:t>
            </a:r>
            <a:r>
              <a:rPr lang="el-GR" altLang="zh-CN" dirty="0"/>
              <a:t>ϕ</a:t>
            </a:r>
            <a:endParaRPr lang="en-US" altLang="zh-CN" dirty="0"/>
          </a:p>
          <a:p>
            <a:pPr lvl="1"/>
            <a:r>
              <a:rPr lang="zh-CN" altLang="en-US" dirty="0"/>
              <a:t>指数</a:t>
            </a:r>
            <a:r>
              <a:rPr lang="en-US" altLang="zh-CN" dirty="0"/>
              <a:t>e</a:t>
            </a:r>
            <a:r>
              <a:rPr lang="zh-CN" altLang="en-US" dirty="0"/>
              <a:t>确定光强度衰减的快慢</a:t>
            </a:r>
            <a:endParaRPr lang="en-US" altLang="zh-CN" dirty="0"/>
          </a:p>
          <a:p>
            <a:pPr lvl="1"/>
            <a:r>
              <a:rPr lang="zh-CN" altLang="en-US" dirty="0"/>
              <a:t>之所以采用余弦函数，是因</a:t>
            </a:r>
            <a:br>
              <a:rPr lang="zh-CN" altLang="en-US" dirty="0"/>
            </a:br>
            <a:r>
              <a:rPr lang="zh-CN" altLang="en-US" dirty="0"/>
              <a:t>为在这种情况下，非常容易</a:t>
            </a:r>
            <a:br>
              <a:rPr lang="zh-CN" altLang="en-US" dirty="0"/>
            </a:br>
            <a:r>
              <a:rPr lang="zh-CN" altLang="en-US" dirty="0"/>
              <a:t>计算出来它的值</a:t>
            </a:r>
            <a:br>
              <a:rPr lang="zh-CN" altLang="en-US" dirty="0"/>
            </a:br>
            <a:r>
              <a:rPr lang="en-US" altLang="zh-CN" dirty="0" err="1"/>
              <a:t>cos</a:t>
            </a:r>
            <a:r>
              <a:rPr lang="el-GR" altLang="zh-CN" dirty="0"/>
              <a:t>ϕ </a:t>
            </a:r>
            <a:r>
              <a:rPr lang="en-US" altLang="zh-CN" dirty="0"/>
              <a:t>= </a:t>
            </a:r>
            <a:r>
              <a:rPr lang="en-US" altLang="zh-CN" b="1" dirty="0" err="1"/>
              <a:t>s∙l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30</a:t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2057400"/>
            <a:ext cx="3419318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01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无穷远光源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在光照计算中需要从表</a:t>
            </a:r>
            <a:br>
              <a:rPr lang="zh-CN" altLang="en-US" dirty="0"/>
            </a:br>
            <a:r>
              <a:rPr lang="zh-CN" altLang="en-US" dirty="0"/>
              <a:t>面上的点指向光源的方</a:t>
            </a:r>
            <a:br>
              <a:rPr lang="zh-CN" altLang="en-US" dirty="0"/>
            </a:br>
            <a:r>
              <a:rPr lang="zh-CN" altLang="en-US" dirty="0"/>
              <a:t>向向量</a:t>
            </a:r>
            <a:endParaRPr lang="en-US" altLang="zh-CN" dirty="0"/>
          </a:p>
          <a:p>
            <a:pPr lvl="1"/>
            <a:r>
              <a:rPr lang="zh-CN" altLang="en-US" dirty="0"/>
              <a:t>入射方向为上述向量的相</a:t>
            </a:r>
            <a:br>
              <a:rPr lang="zh-CN" altLang="en-US" dirty="0"/>
            </a:br>
            <a:r>
              <a:rPr lang="zh-CN" altLang="en-US" dirty="0"/>
              <a:t>反向量，而且需要单位化</a:t>
            </a:r>
            <a:endParaRPr lang="en-US" altLang="zh-CN" dirty="0"/>
          </a:p>
          <a:p>
            <a:r>
              <a:rPr lang="zh-CN" altLang="en-US" dirty="0"/>
              <a:t>如果光源在无穷远，该</a:t>
            </a:r>
            <a:br>
              <a:rPr lang="zh-CN" altLang="en-US" dirty="0"/>
            </a:br>
            <a:r>
              <a:rPr lang="zh-CN" altLang="en-US" dirty="0"/>
              <a:t>向量为常数</a:t>
            </a:r>
            <a:endParaRPr lang="en-US" altLang="zh-CN" dirty="0"/>
          </a:p>
          <a:p>
            <a:pPr lvl="1"/>
            <a:r>
              <a:rPr lang="zh-CN" altLang="en-US" dirty="0"/>
              <a:t>光线为平行线：平行光源</a:t>
            </a:r>
            <a:endParaRPr lang="en-US" altLang="zh-CN" dirty="0"/>
          </a:p>
          <a:p>
            <a:pPr lvl="1"/>
            <a:r>
              <a:rPr lang="zh-CN" altLang="en-US" dirty="0"/>
              <a:t>太阳光是无穷远光源的典</a:t>
            </a:r>
            <a:br>
              <a:rPr lang="zh-CN" altLang="en-US" dirty="0"/>
            </a:br>
            <a:r>
              <a:rPr lang="zh-CN" altLang="en-US" dirty="0"/>
              <a:t>型代表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31</a:t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2057400"/>
            <a:ext cx="369417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3069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环境光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模拟均匀光照：在场景中每个点都具有相</a:t>
            </a:r>
            <a:br>
              <a:rPr lang="zh-CN" altLang="en-US" dirty="0"/>
            </a:br>
            <a:r>
              <a:rPr lang="zh-CN" altLang="en-US" dirty="0"/>
              <a:t>同的亮度</a:t>
            </a:r>
            <a:endParaRPr lang="en-US" altLang="zh-CN" dirty="0"/>
          </a:p>
          <a:p>
            <a:r>
              <a:rPr lang="zh-CN" altLang="en-US" dirty="0"/>
              <a:t>严格意义上说，环境光也是来自于某个光</a:t>
            </a:r>
            <a:br>
              <a:rPr lang="zh-CN" altLang="en-US" dirty="0"/>
            </a:br>
            <a:r>
              <a:rPr lang="zh-CN" altLang="en-US" dirty="0"/>
              <a:t>源，但由于在光照计算中进行了某些简化，需要用环境光来模拟多次反射后的效果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环境光亮度是由</a:t>
            </a:r>
            <a:r>
              <a:rPr lang="en-US" altLang="zh-CN" b="1" dirty="0"/>
              <a:t>L</a:t>
            </a:r>
            <a:r>
              <a:rPr lang="en-US" altLang="zh-CN" dirty="0"/>
              <a:t>a = [</a:t>
            </a:r>
            <a:r>
              <a:rPr lang="en-US" altLang="zh-CN" i="1" dirty="0" err="1"/>
              <a:t>L</a:t>
            </a:r>
            <a:r>
              <a:rPr lang="en-US" altLang="zh-CN" baseline="-25000" dirty="0" err="1"/>
              <a:t>ar</a:t>
            </a:r>
            <a:r>
              <a:rPr lang="en-US" altLang="zh-CN" dirty="0"/>
              <a:t>, </a:t>
            </a:r>
            <a:r>
              <a:rPr lang="en-US" altLang="zh-CN" i="1" dirty="0"/>
              <a:t>L</a:t>
            </a:r>
            <a:r>
              <a:rPr lang="en-US" altLang="zh-CN" baseline="-25000" dirty="0"/>
              <a:t>ag</a:t>
            </a:r>
            <a:r>
              <a:rPr lang="en-US" altLang="zh-CN" dirty="0"/>
              <a:t>, </a:t>
            </a:r>
            <a:r>
              <a:rPr lang="en-US" altLang="zh-CN" i="1" dirty="0"/>
              <a:t>L</a:t>
            </a:r>
            <a:r>
              <a:rPr lang="en-US" altLang="zh-CN" baseline="-25000" dirty="0"/>
              <a:t>ab</a:t>
            </a:r>
            <a:r>
              <a:rPr lang="en-US" altLang="zh-CN" dirty="0"/>
              <a:t>]</a:t>
            </a:r>
            <a:r>
              <a:rPr lang="zh-CN" altLang="en-US" dirty="0"/>
              <a:t>确定的，在每点的值完全相同</a:t>
            </a:r>
            <a:endParaRPr lang="en-US" altLang="zh-CN" dirty="0"/>
          </a:p>
          <a:p>
            <a:pPr lvl="1"/>
            <a:r>
              <a:rPr lang="zh-CN" altLang="en-US" dirty="0"/>
              <a:t>但各个表面对环境光的反射是不同的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0688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光线与材料的相互作用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照射在对象上的光线部分被吸收，部分被</a:t>
            </a:r>
            <a:br>
              <a:rPr lang="zh-CN" altLang="en-US" dirty="0"/>
            </a:br>
            <a:r>
              <a:rPr lang="zh-CN" altLang="en-US" dirty="0"/>
              <a:t>散射（反射）</a:t>
            </a:r>
            <a:endParaRPr lang="en-US" altLang="zh-CN" dirty="0"/>
          </a:p>
          <a:p>
            <a:r>
              <a:rPr lang="zh-CN" altLang="en-US" dirty="0"/>
              <a:t>如果对象是透明的，有些光被折射</a:t>
            </a:r>
            <a:endParaRPr lang="en-US" altLang="zh-CN" dirty="0"/>
          </a:p>
          <a:p>
            <a:r>
              <a:rPr lang="zh-CN" altLang="en-US" dirty="0"/>
              <a:t>反射部分的多少确定对象的颜色与亮度</a:t>
            </a:r>
            <a:endParaRPr lang="en-US" altLang="zh-CN" dirty="0"/>
          </a:p>
          <a:p>
            <a:pPr lvl="1"/>
            <a:r>
              <a:rPr lang="zh-CN" altLang="en-US" dirty="0"/>
              <a:t>对象表面在白光下看起来是红的，就是因为光</a:t>
            </a:r>
            <a:br>
              <a:rPr lang="zh-CN" altLang="en-US" dirty="0"/>
            </a:br>
            <a:r>
              <a:rPr lang="zh-CN" altLang="en-US" dirty="0"/>
              <a:t>线中的红色分量被反射，而其它分量被吸收</a:t>
            </a:r>
            <a:endParaRPr lang="en-US" altLang="zh-CN" dirty="0"/>
          </a:p>
          <a:p>
            <a:r>
              <a:rPr lang="zh-CN" altLang="en-US" dirty="0"/>
              <a:t>反射光被反射的方式是由表面的光滑程度</a:t>
            </a:r>
            <a:br>
              <a:rPr lang="zh-CN" altLang="en-US" dirty="0"/>
            </a:br>
            <a:r>
              <a:rPr lang="zh-CN" altLang="en-US" dirty="0"/>
              <a:t>和定向确定的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02238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对象表面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如果对象表面光滑，对象显得明亮；如果</a:t>
            </a:r>
            <a:br>
              <a:rPr lang="zh-CN" altLang="en-US" dirty="0"/>
            </a:br>
            <a:r>
              <a:rPr lang="zh-CN" altLang="en-US" dirty="0"/>
              <a:t>表面粗糙，那么就显得暗淡</a:t>
            </a:r>
            <a:endParaRPr lang="en-US" altLang="zh-CN" dirty="0"/>
          </a:p>
          <a:p>
            <a:r>
              <a:rPr lang="zh-CN" altLang="en-US" dirty="0"/>
              <a:t>表面有三种类型</a:t>
            </a:r>
            <a:endParaRPr lang="en-US" altLang="zh-CN" dirty="0"/>
          </a:p>
          <a:p>
            <a:pPr lvl="1"/>
            <a:r>
              <a:rPr lang="zh-CN" altLang="en-US" dirty="0"/>
              <a:t>镜面 </a:t>
            </a:r>
            <a:r>
              <a:rPr lang="en-US" altLang="zh-CN" dirty="0"/>
              <a:t>(</a:t>
            </a:r>
            <a:r>
              <a:rPr lang="en-US" dirty="0"/>
              <a:t>specular surfaces)</a:t>
            </a:r>
          </a:p>
          <a:p>
            <a:pPr lvl="1"/>
            <a:r>
              <a:rPr lang="zh-CN" altLang="en-US" dirty="0"/>
              <a:t>漫反射面 </a:t>
            </a:r>
            <a:r>
              <a:rPr lang="en-US" altLang="zh-CN" dirty="0"/>
              <a:t>(</a:t>
            </a:r>
            <a:r>
              <a:rPr lang="en-US" dirty="0"/>
              <a:t>diffuse surfaces)</a:t>
            </a:r>
          </a:p>
          <a:p>
            <a:pPr lvl="1"/>
            <a:r>
              <a:rPr lang="zh-CN" altLang="en-US" dirty="0"/>
              <a:t>透明面 </a:t>
            </a:r>
            <a:r>
              <a:rPr lang="en-US" altLang="zh-CN" dirty="0"/>
              <a:t>(</a:t>
            </a:r>
            <a:r>
              <a:rPr lang="en-US" dirty="0"/>
              <a:t>translucent surfaces)</a:t>
            </a:r>
            <a:br>
              <a:rPr 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38978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镜面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表面显得明亮，因为绝</a:t>
            </a:r>
            <a:br>
              <a:rPr lang="zh-CN" altLang="en-US" dirty="0"/>
            </a:br>
            <a:r>
              <a:rPr lang="zh-CN" altLang="en-US" dirty="0"/>
              <a:t>大多数光集中在严格镜</a:t>
            </a:r>
            <a:br>
              <a:rPr lang="zh-CN" altLang="en-US" dirty="0"/>
            </a:br>
            <a:r>
              <a:rPr lang="zh-CN" altLang="en-US" dirty="0"/>
              <a:t>面反射方向的周围</a:t>
            </a:r>
            <a:endParaRPr lang="en-US" altLang="zh-CN" dirty="0"/>
          </a:p>
          <a:p>
            <a:r>
              <a:rPr lang="zh-CN" altLang="en-US" dirty="0"/>
              <a:t>镜子是理想镜面模型</a:t>
            </a:r>
            <a:endParaRPr lang="en-US" altLang="zh-CN" dirty="0"/>
          </a:p>
          <a:p>
            <a:pPr lvl="1"/>
            <a:r>
              <a:rPr lang="zh-CN" altLang="en-US" dirty="0"/>
              <a:t>入射光除部分被吸收外，</a:t>
            </a:r>
            <a:br>
              <a:rPr lang="zh-CN" altLang="en-US" dirty="0"/>
            </a:br>
            <a:r>
              <a:rPr lang="zh-CN" altLang="en-US" dirty="0"/>
              <a:t>全部以单一角度反射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35</a:t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2590800"/>
            <a:ext cx="4000500" cy="343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016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漫反射面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特征是反射光线散射到</a:t>
            </a:r>
            <a:br>
              <a:rPr lang="zh-CN" altLang="en-US" dirty="0"/>
            </a:br>
            <a:r>
              <a:rPr lang="zh-CN" altLang="en-US" dirty="0"/>
              <a:t>各个方向</a:t>
            </a:r>
            <a:endParaRPr lang="en-US" altLang="zh-CN" dirty="0"/>
          </a:p>
          <a:p>
            <a:r>
              <a:rPr lang="zh-CN" altLang="en-US" dirty="0"/>
              <a:t>例如：涂有粗糙或无光</a:t>
            </a:r>
            <a:br>
              <a:rPr lang="zh-CN" altLang="en-US" dirty="0"/>
            </a:br>
            <a:r>
              <a:rPr lang="zh-CN" altLang="en-US" dirty="0"/>
              <a:t>涂料的墙面</a:t>
            </a:r>
            <a:endParaRPr lang="en-US" altLang="zh-CN" dirty="0"/>
          </a:p>
          <a:p>
            <a:r>
              <a:rPr lang="zh-CN" altLang="en-US" dirty="0"/>
              <a:t>理想漫反射面：把光线</a:t>
            </a:r>
            <a:br>
              <a:rPr lang="zh-CN" altLang="en-US" dirty="0"/>
            </a:br>
            <a:r>
              <a:rPr lang="zh-CN" altLang="en-US" dirty="0"/>
              <a:t>均匀散射到各个方向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36</a:t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5" y="2133600"/>
            <a:ext cx="345757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945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透明面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有些光可以进入表面，</a:t>
            </a:r>
            <a:br>
              <a:rPr lang="zh-CN" altLang="en-US" dirty="0"/>
            </a:br>
            <a:r>
              <a:rPr lang="zh-CN" altLang="en-US" dirty="0"/>
              <a:t>从对象的另一处出来</a:t>
            </a:r>
            <a:endParaRPr lang="en-US" altLang="zh-CN" dirty="0"/>
          </a:p>
          <a:p>
            <a:r>
              <a:rPr lang="zh-CN" altLang="en-US" dirty="0"/>
              <a:t>例如：玻璃与水中的折</a:t>
            </a:r>
            <a:br>
              <a:rPr lang="zh-CN" altLang="en-US" dirty="0"/>
            </a:br>
            <a:r>
              <a:rPr lang="zh-CN" altLang="en-US" dirty="0"/>
              <a:t>射</a:t>
            </a:r>
            <a:endParaRPr lang="en-US" altLang="zh-CN" dirty="0"/>
          </a:p>
          <a:p>
            <a:r>
              <a:rPr lang="zh-CN" altLang="en-US" dirty="0"/>
              <a:t>这时也会有部分光被表</a:t>
            </a:r>
            <a:br>
              <a:rPr lang="zh-CN" altLang="en-US" dirty="0"/>
            </a:br>
            <a:r>
              <a:rPr lang="zh-CN" altLang="en-US" dirty="0"/>
              <a:t>面反射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37</a:t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890712"/>
            <a:ext cx="36004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492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三种情形的表面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在三维场景中的每个对象的表面可以是上</a:t>
            </a:r>
            <a:br>
              <a:rPr lang="zh-CN" altLang="en-US" dirty="0"/>
            </a:br>
            <a:r>
              <a:rPr lang="zh-CN" altLang="en-US" dirty="0"/>
              <a:t>述三种情形中的任一种，也可以是其中两</a:t>
            </a:r>
            <a:br>
              <a:rPr lang="zh-CN" altLang="en-US" dirty="0"/>
            </a:br>
            <a:r>
              <a:rPr lang="zh-CN" altLang="en-US" dirty="0"/>
              <a:t>种或三种的综合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每种情形所占比例由对象表面的性态确定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7896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第二部分 </a:t>
            </a:r>
            <a:r>
              <a:rPr lang="en-US" dirty="0" err="1"/>
              <a:t>Phong</a:t>
            </a:r>
            <a:r>
              <a:rPr lang="zh-CN" altLang="en-US" dirty="0"/>
              <a:t>光照模型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主要内容</a:t>
            </a:r>
            <a:endParaRPr lang="en-US" altLang="zh-CN" dirty="0"/>
          </a:p>
          <a:p>
            <a:pPr lvl="1"/>
            <a:r>
              <a:rPr lang="en-US" dirty="0" err="1"/>
              <a:t>Phong</a:t>
            </a:r>
            <a:r>
              <a:rPr lang="zh-CN" altLang="en-US" dirty="0"/>
              <a:t>光照模型</a:t>
            </a:r>
            <a:endParaRPr lang="en-US" altLang="zh-CN" dirty="0"/>
          </a:p>
          <a:p>
            <a:pPr lvl="2"/>
            <a:r>
              <a:rPr lang="zh-CN" altLang="en-US" dirty="0"/>
              <a:t>模型</a:t>
            </a:r>
            <a:endParaRPr lang="en-US" altLang="zh-CN" dirty="0"/>
          </a:p>
          <a:p>
            <a:pPr lvl="2"/>
            <a:r>
              <a:rPr lang="zh-CN" altLang="en-US" dirty="0"/>
              <a:t>向量计算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6345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066800"/>
          </a:xfrm>
        </p:spPr>
        <p:txBody>
          <a:bodyPr/>
          <a:lstStyle/>
          <a:p>
            <a:r>
              <a:rPr lang="zh-CN" altLang="en-US" dirty="0"/>
              <a:t>第五章 视图</a:t>
            </a:r>
            <a:r>
              <a:rPr lang="en-US" altLang="zh-CN" dirty="0"/>
              <a:t>(Viewing)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900" dirty="0">
                <a:solidFill>
                  <a:schemeClr val="accent2"/>
                </a:solidFill>
              </a:rPr>
              <a:t>回顾、总结图形流水线，尤其是顶点变换（掌握）</a:t>
            </a:r>
            <a:endParaRPr lang="en-US" altLang="zh-CN" sz="2900" dirty="0">
              <a:solidFill>
                <a:schemeClr val="accent2"/>
              </a:solidFill>
            </a:endParaRPr>
          </a:p>
          <a:p>
            <a:pPr lvl="1"/>
            <a:r>
              <a:rPr lang="zh-CN" altLang="en-US" sz="2400" dirty="0">
                <a:solidFill>
                  <a:schemeClr val="accent2"/>
                </a:solidFill>
              </a:rPr>
              <a:t>输入点的坐标，能够自行算出此点在窗口中的位置</a:t>
            </a:r>
            <a:endParaRPr lang="en-US" altLang="zh-CN" sz="2400" dirty="0">
              <a:solidFill>
                <a:schemeClr val="accent2"/>
              </a:solidFill>
            </a:endParaRPr>
          </a:p>
          <a:p>
            <a:pPr lvl="1"/>
            <a:r>
              <a:rPr lang="zh-CN" altLang="en-US" sz="2400" dirty="0">
                <a:solidFill>
                  <a:schemeClr val="accent2"/>
                </a:solidFill>
              </a:rPr>
              <a:t>经过模型视图变换</a:t>
            </a:r>
            <a:r>
              <a:rPr lang="en-US" altLang="zh-CN" sz="2400" dirty="0">
                <a:solidFill>
                  <a:schemeClr val="accent2"/>
                </a:solidFill>
              </a:rPr>
              <a:t>-&gt;</a:t>
            </a:r>
            <a:r>
              <a:rPr lang="zh-CN" altLang="en-US" sz="2400" dirty="0">
                <a:solidFill>
                  <a:schemeClr val="accent2"/>
                </a:solidFill>
              </a:rPr>
              <a:t>投影变换</a:t>
            </a:r>
            <a:r>
              <a:rPr lang="en-US" altLang="zh-CN" sz="2400" dirty="0">
                <a:solidFill>
                  <a:schemeClr val="accent2"/>
                </a:solidFill>
              </a:rPr>
              <a:t>-&gt;</a:t>
            </a:r>
            <a:r>
              <a:rPr lang="zh-CN" altLang="en-US" sz="2400" dirty="0">
                <a:solidFill>
                  <a:schemeClr val="accent2"/>
                </a:solidFill>
              </a:rPr>
              <a:t>裁剪</a:t>
            </a:r>
            <a:r>
              <a:rPr lang="en-US" altLang="zh-CN" sz="2400" dirty="0">
                <a:solidFill>
                  <a:schemeClr val="accent2"/>
                </a:solidFill>
              </a:rPr>
              <a:t>(</a:t>
            </a:r>
            <a:r>
              <a:rPr lang="zh-CN" altLang="en-US" sz="2400" dirty="0">
                <a:solidFill>
                  <a:schemeClr val="accent2"/>
                </a:solidFill>
              </a:rPr>
              <a:t>暂时不用）</a:t>
            </a:r>
            <a:r>
              <a:rPr lang="en-US" altLang="zh-CN" sz="2400" dirty="0">
                <a:solidFill>
                  <a:schemeClr val="accent2"/>
                </a:solidFill>
              </a:rPr>
              <a:t>-&gt;</a:t>
            </a:r>
            <a:r>
              <a:rPr lang="zh-CN" altLang="en-US" sz="2400" dirty="0">
                <a:solidFill>
                  <a:schemeClr val="accent2"/>
                </a:solidFill>
              </a:rPr>
              <a:t>视口变换 （要自己实现此过程！）</a:t>
            </a:r>
            <a:endParaRPr lang="en-US" altLang="zh-CN" sz="2400" dirty="0">
              <a:solidFill>
                <a:schemeClr val="accent2"/>
              </a:solidFill>
            </a:endParaRPr>
          </a:p>
          <a:p>
            <a:pPr lvl="1"/>
            <a:r>
              <a:rPr lang="zh-CN" altLang="en-US" sz="2400" dirty="0">
                <a:solidFill>
                  <a:schemeClr val="accent2"/>
                </a:solidFill>
              </a:rPr>
              <a:t>介绍了</a:t>
            </a:r>
            <a:r>
              <a:rPr lang="en-US" altLang="zh-CN" sz="2400" dirty="0">
                <a:solidFill>
                  <a:schemeClr val="accent2"/>
                </a:solidFill>
              </a:rPr>
              <a:t>OpenGL</a:t>
            </a:r>
            <a:r>
              <a:rPr lang="zh-CN" altLang="en-US" sz="2400" dirty="0">
                <a:solidFill>
                  <a:schemeClr val="accent2"/>
                </a:solidFill>
              </a:rPr>
              <a:t>的</a:t>
            </a:r>
            <a:r>
              <a:rPr lang="en-US" altLang="zh-CN" sz="2400" dirty="0" err="1">
                <a:solidFill>
                  <a:schemeClr val="accent2"/>
                </a:solidFill>
              </a:rPr>
              <a:t>gluProject</a:t>
            </a:r>
            <a:r>
              <a:rPr lang="zh-CN" altLang="en-US" sz="2400" dirty="0">
                <a:solidFill>
                  <a:schemeClr val="accent2"/>
                </a:solidFill>
              </a:rPr>
              <a:t>函数</a:t>
            </a:r>
            <a:endParaRPr lang="en-US" altLang="zh-CN" sz="2400" dirty="0">
              <a:solidFill>
                <a:schemeClr val="accent2"/>
              </a:solidFill>
            </a:endParaRPr>
          </a:p>
          <a:p>
            <a:pPr lvl="1"/>
            <a:endParaRPr lang="en-US" altLang="zh-CN" sz="2400" dirty="0">
              <a:solidFill>
                <a:schemeClr val="accent2"/>
              </a:solidFill>
            </a:endParaRPr>
          </a:p>
          <a:p>
            <a:pPr lvl="1"/>
            <a:r>
              <a:rPr lang="zh-CN" altLang="en-US" sz="2400" dirty="0">
                <a:solidFill>
                  <a:schemeClr val="accent2"/>
                </a:solidFill>
              </a:rPr>
              <a:t>对于每个顶点，除了计算它的位置之外，我们还要计算它的颜色，这就是本节课要介绍的</a:t>
            </a:r>
            <a:r>
              <a:rPr lang="en-US" altLang="zh-CN" sz="2400" dirty="0">
                <a:solidFill>
                  <a:schemeClr val="accent2"/>
                </a:solidFill>
              </a:rPr>
              <a:t>shading</a:t>
            </a:r>
            <a:r>
              <a:rPr lang="zh-CN" altLang="en-US" sz="2400" dirty="0">
                <a:solidFill>
                  <a:schemeClr val="accent2"/>
                </a:solidFill>
              </a:rPr>
              <a:t>技术（明暗着色）</a:t>
            </a:r>
            <a:endParaRPr lang="en-US" altLang="zh-CN" sz="2400" dirty="0">
              <a:solidFill>
                <a:schemeClr val="accent2"/>
              </a:solidFill>
            </a:endParaRPr>
          </a:p>
          <a:p>
            <a:endParaRPr lang="en-US" altLang="zh-CN" sz="2900" dirty="0">
              <a:solidFill>
                <a:schemeClr val="bg2"/>
              </a:solidFill>
            </a:endParaRPr>
          </a:p>
          <a:p>
            <a:endParaRPr lang="en-US" altLang="zh-CN" sz="2900" dirty="0">
              <a:solidFill>
                <a:schemeClr val="bg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31661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Phong</a:t>
            </a:r>
            <a:r>
              <a:rPr lang="zh-CN" altLang="en-US" dirty="0"/>
              <a:t>光照模型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可以快速计算的局部光照模型</a:t>
            </a:r>
            <a:endParaRPr lang="en-US" altLang="zh-CN" dirty="0"/>
          </a:p>
          <a:p>
            <a:r>
              <a:rPr lang="zh-CN" altLang="en-US" dirty="0"/>
              <a:t>有三类分量</a:t>
            </a:r>
            <a:br>
              <a:rPr lang="zh-CN" altLang="en-US" dirty="0"/>
            </a:br>
            <a:r>
              <a:rPr lang="en-US" altLang="zh-CN" dirty="0"/>
              <a:t>– </a:t>
            </a:r>
            <a:r>
              <a:rPr lang="zh-CN" altLang="en-US" dirty="0"/>
              <a:t>漫反射光</a:t>
            </a:r>
            <a:br>
              <a:rPr lang="zh-CN" altLang="en-US" dirty="0"/>
            </a:br>
            <a:r>
              <a:rPr lang="en-US" altLang="zh-CN" dirty="0"/>
              <a:t>– </a:t>
            </a:r>
            <a:r>
              <a:rPr lang="zh-CN" altLang="en-US" dirty="0"/>
              <a:t>镜面反射光</a:t>
            </a:r>
            <a:br>
              <a:rPr lang="zh-CN" altLang="en-US" dirty="0"/>
            </a:br>
            <a:r>
              <a:rPr lang="en-US" altLang="zh-CN" dirty="0"/>
              <a:t>– </a:t>
            </a:r>
            <a:r>
              <a:rPr lang="zh-CN" altLang="en-US" dirty="0"/>
              <a:t>环境光</a:t>
            </a:r>
            <a:endParaRPr lang="en-US" altLang="zh-CN" dirty="0"/>
          </a:p>
          <a:p>
            <a:r>
              <a:rPr lang="zh-CN" altLang="en-US" dirty="0"/>
              <a:t>使用四个向量</a:t>
            </a:r>
            <a:br>
              <a:rPr lang="zh-CN" altLang="en-US" dirty="0"/>
            </a:br>
            <a:r>
              <a:rPr lang="en-US" altLang="zh-CN" dirty="0"/>
              <a:t>– </a:t>
            </a:r>
            <a:r>
              <a:rPr lang="zh-CN" altLang="en-US" dirty="0"/>
              <a:t>入射光方向</a:t>
            </a:r>
            <a:r>
              <a:rPr lang="en-US" altLang="zh-CN" b="1" dirty="0"/>
              <a:t>l</a:t>
            </a:r>
            <a:br>
              <a:rPr lang="zh-CN" altLang="en-US" dirty="0"/>
            </a:br>
            <a:r>
              <a:rPr lang="en-US" altLang="zh-CN" dirty="0"/>
              <a:t>– </a:t>
            </a:r>
            <a:r>
              <a:rPr lang="zh-CN" altLang="en-US" dirty="0"/>
              <a:t>视点方向</a:t>
            </a:r>
            <a:r>
              <a:rPr lang="en-US" altLang="zh-CN" b="1" dirty="0"/>
              <a:t>v</a:t>
            </a:r>
            <a:br>
              <a:rPr lang="zh-CN" altLang="en-US" dirty="0"/>
            </a:br>
            <a:r>
              <a:rPr lang="en-US" altLang="zh-CN" dirty="0"/>
              <a:t>– </a:t>
            </a:r>
            <a:r>
              <a:rPr lang="zh-CN" altLang="en-US" dirty="0"/>
              <a:t>法向</a:t>
            </a:r>
            <a:r>
              <a:rPr lang="en-US" altLang="zh-CN" b="1" dirty="0"/>
              <a:t>n</a:t>
            </a:r>
            <a:br>
              <a:rPr lang="zh-CN" altLang="en-US" dirty="0"/>
            </a:br>
            <a:r>
              <a:rPr lang="en-US" altLang="zh-CN" dirty="0"/>
              <a:t>– </a:t>
            </a:r>
            <a:r>
              <a:rPr lang="zh-CN" altLang="en-US" dirty="0"/>
              <a:t>理想反射方向</a:t>
            </a:r>
            <a:r>
              <a:rPr lang="en-US" altLang="zh-CN" b="1" dirty="0"/>
              <a:t>r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40</a:t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2743200"/>
            <a:ext cx="46176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488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光源模型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Phong</a:t>
            </a:r>
            <a:r>
              <a:rPr lang="zh-CN" altLang="en-US" dirty="0"/>
              <a:t>模型假设点光源的三原色都有各自的</a:t>
            </a:r>
            <a:br>
              <a:rPr lang="zh-CN" altLang="en-US" dirty="0"/>
            </a:br>
            <a:r>
              <a:rPr lang="zh-CN" altLang="en-US" dirty="0"/>
              <a:t>环境光、漫反射光和镜面反射光</a:t>
            </a:r>
            <a:endParaRPr lang="en-US" altLang="zh-CN" dirty="0"/>
          </a:p>
          <a:p>
            <a:pPr lvl="1"/>
            <a:r>
              <a:rPr lang="zh-CN" altLang="en-US" dirty="0"/>
              <a:t>用局部光照模型去模拟本质上全局的光照效果</a:t>
            </a:r>
            <a:endParaRPr lang="en-US" altLang="zh-CN" dirty="0"/>
          </a:p>
          <a:p>
            <a:pPr lvl="1"/>
            <a:r>
              <a:rPr lang="zh-CN" altLang="en-US" dirty="0"/>
              <a:t>需要</a:t>
            </a:r>
            <a:r>
              <a:rPr lang="en-US" altLang="zh-CN" dirty="0"/>
              <a:t>9</a:t>
            </a:r>
            <a:r>
              <a:rPr lang="zh-CN" altLang="en-US" dirty="0"/>
              <a:t>个系数来描述光源在表面上点</a:t>
            </a:r>
            <a:r>
              <a:rPr lang="en-US" altLang="zh-CN" b="1" dirty="0"/>
              <a:t>p</a:t>
            </a:r>
            <a:r>
              <a:rPr lang="zh-CN" altLang="en-US" dirty="0"/>
              <a:t>处的光照</a:t>
            </a:r>
            <a:br>
              <a:rPr lang="zh-CN" altLang="en-US" dirty="0"/>
            </a:br>
            <a:r>
              <a:rPr lang="zh-CN" altLang="en-US" dirty="0"/>
              <a:t>属性，即入射光属性：</a:t>
            </a:r>
            <a:endParaRPr lang="en-US" altLang="zh-CN" dirty="0"/>
          </a:p>
          <a:p>
            <a:pPr lvl="2"/>
            <a:r>
              <a:rPr lang="en-US" altLang="zh-CN" dirty="0" err="1"/>
              <a:t>L</a:t>
            </a:r>
            <a:r>
              <a:rPr lang="en-US" altLang="zh-CN" baseline="-25000" dirty="0" err="1"/>
              <a:t>ar</a:t>
            </a:r>
            <a:r>
              <a:rPr lang="en-US" altLang="zh-CN" dirty="0"/>
              <a:t>, L</a:t>
            </a:r>
            <a:r>
              <a:rPr lang="en-US" altLang="zh-CN" baseline="-25000" dirty="0"/>
              <a:t>ag</a:t>
            </a:r>
            <a:r>
              <a:rPr lang="en-US" altLang="zh-CN" dirty="0"/>
              <a:t>, L</a:t>
            </a:r>
            <a:r>
              <a:rPr lang="en-US" altLang="zh-CN" baseline="-25000" dirty="0"/>
              <a:t>ab</a:t>
            </a:r>
            <a:r>
              <a:rPr lang="en-US" altLang="zh-CN" dirty="0"/>
              <a:t> , </a:t>
            </a:r>
            <a:r>
              <a:rPr lang="en-US" altLang="zh-CN" dirty="0" err="1"/>
              <a:t>L</a:t>
            </a:r>
            <a:r>
              <a:rPr lang="en-US" altLang="zh-CN" baseline="-25000" dirty="0" err="1"/>
              <a:t>dr</a:t>
            </a:r>
            <a:r>
              <a:rPr lang="en-US" altLang="zh-CN" dirty="0"/>
              <a:t>, </a:t>
            </a:r>
            <a:r>
              <a:rPr lang="en-US" altLang="zh-CN" dirty="0" err="1"/>
              <a:t>L</a:t>
            </a:r>
            <a:r>
              <a:rPr lang="en-US" altLang="zh-CN" baseline="-25000" dirty="0" err="1"/>
              <a:t>dg</a:t>
            </a:r>
            <a:r>
              <a:rPr lang="en-US" altLang="zh-CN" dirty="0"/>
              <a:t>, </a:t>
            </a:r>
            <a:r>
              <a:rPr lang="en-US" altLang="zh-CN" dirty="0" err="1"/>
              <a:t>L</a:t>
            </a:r>
            <a:r>
              <a:rPr lang="en-US" altLang="zh-CN" baseline="-25000" dirty="0" err="1"/>
              <a:t>db</a:t>
            </a:r>
            <a:r>
              <a:rPr lang="en-US" altLang="zh-CN" dirty="0"/>
              <a:t>, </a:t>
            </a:r>
            <a:r>
              <a:rPr lang="en-US" altLang="zh-CN" dirty="0" err="1"/>
              <a:t>L</a:t>
            </a:r>
            <a:r>
              <a:rPr lang="en-US" altLang="zh-CN" baseline="-25000" dirty="0" err="1"/>
              <a:t>sr</a:t>
            </a:r>
            <a:r>
              <a:rPr lang="en-US" altLang="zh-CN" dirty="0"/>
              <a:t>, </a:t>
            </a:r>
            <a:r>
              <a:rPr lang="en-US" altLang="zh-CN" dirty="0" err="1"/>
              <a:t>L</a:t>
            </a:r>
            <a:r>
              <a:rPr lang="en-US" altLang="zh-CN" baseline="-25000" dirty="0" err="1"/>
              <a:t>sg</a:t>
            </a:r>
            <a:r>
              <a:rPr lang="en-US" altLang="zh-CN" dirty="0"/>
              <a:t>, </a:t>
            </a:r>
            <a:r>
              <a:rPr lang="en-US" altLang="zh-CN" dirty="0" err="1"/>
              <a:t>L</a:t>
            </a:r>
            <a:r>
              <a:rPr lang="en-US" altLang="zh-CN" baseline="-25000" dirty="0" err="1"/>
              <a:t>sb</a:t>
            </a:r>
            <a:endParaRPr lang="en-US" altLang="zh-CN" dirty="0"/>
          </a:p>
          <a:p>
            <a:pPr lvl="2"/>
            <a:r>
              <a:rPr lang="zh-CN" altLang="en-US" dirty="0"/>
              <a:t>这里没考虑距离衰减因素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98294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反射系数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光照模型的前提是已知某点的入射光， 通</a:t>
            </a:r>
            <a:br>
              <a:rPr lang="zh-CN" altLang="en-US" dirty="0"/>
            </a:br>
            <a:r>
              <a:rPr lang="zh-CN" altLang="en-US" dirty="0"/>
              <a:t>过某种方法求得在该点的反射光</a:t>
            </a:r>
            <a:endParaRPr lang="en-US" altLang="zh-CN" dirty="0"/>
          </a:p>
          <a:p>
            <a:r>
              <a:rPr lang="zh-CN" altLang="en-US" dirty="0"/>
              <a:t>假设光源的漫反射项中红光分量为</a:t>
            </a:r>
            <a:r>
              <a:rPr lang="en-US" altLang="zh-CN" dirty="0" err="1"/>
              <a:t>L</a:t>
            </a:r>
            <a:r>
              <a:rPr lang="en-US" altLang="zh-CN" baseline="-25000" dirty="0" err="1"/>
              <a:t>dr</a:t>
            </a:r>
            <a:r>
              <a:rPr lang="en-US" altLang="zh-CN" dirty="0"/>
              <a:t>, </a:t>
            </a:r>
            <a:r>
              <a:rPr lang="zh-CN" altLang="en-US" dirty="0"/>
              <a:t>点</a:t>
            </a:r>
            <a:r>
              <a:rPr lang="en-US" altLang="zh-CN" b="1" dirty="0"/>
              <a:t>p</a:t>
            </a:r>
            <a:r>
              <a:rPr lang="zh-CN" altLang="en-US" dirty="0"/>
              <a:t>的反射率为</a:t>
            </a:r>
            <a:r>
              <a:rPr lang="en-US" altLang="zh-CN" dirty="0" err="1"/>
              <a:t>R</a:t>
            </a:r>
            <a:r>
              <a:rPr lang="en-US" altLang="zh-CN" baseline="-25000" dirty="0" err="1"/>
              <a:t>dr</a:t>
            </a:r>
            <a:r>
              <a:rPr lang="en-US" altLang="zh-CN" dirty="0"/>
              <a:t>, </a:t>
            </a:r>
            <a:r>
              <a:rPr lang="zh-CN" altLang="en-US" dirty="0"/>
              <a:t>则光源在该点光强的贡献值为</a:t>
            </a:r>
            <a:r>
              <a:rPr lang="en-US" altLang="zh-CN" dirty="0" err="1"/>
              <a:t>R</a:t>
            </a:r>
            <a:r>
              <a:rPr lang="en-US" altLang="zh-CN" baseline="-25000" dirty="0" err="1"/>
              <a:t>dr</a:t>
            </a:r>
            <a:r>
              <a:rPr lang="en-US" altLang="zh-CN" dirty="0"/>
              <a:t> </a:t>
            </a:r>
            <a:r>
              <a:rPr lang="en-US" altLang="zh-CN" dirty="0" err="1"/>
              <a:t>L</a:t>
            </a:r>
            <a:r>
              <a:rPr lang="en-US" altLang="zh-CN" baseline="-25000" dirty="0" err="1"/>
              <a:t>dr</a:t>
            </a:r>
            <a:endParaRPr lang="en-US" altLang="zh-CN" dirty="0"/>
          </a:p>
          <a:p>
            <a:pPr lvl="1"/>
            <a:r>
              <a:rPr lang="en-US" altLang="zh-CN" dirty="0" err="1"/>
              <a:t>R</a:t>
            </a:r>
            <a:r>
              <a:rPr lang="en-US" altLang="zh-CN" baseline="-25000" dirty="0" err="1"/>
              <a:t>dr</a:t>
            </a:r>
            <a:r>
              <a:rPr lang="zh-CN" altLang="en-US" dirty="0"/>
              <a:t>与材料属性、 表面朝向、 光源方向以及光源</a:t>
            </a:r>
            <a:br>
              <a:rPr lang="zh-CN" altLang="en-US" dirty="0"/>
            </a:br>
            <a:r>
              <a:rPr lang="zh-CN" altLang="en-US" dirty="0"/>
              <a:t>与观察者距离有关</a:t>
            </a:r>
            <a:endParaRPr lang="en-US" altLang="zh-CN" dirty="0"/>
          </a:p>
          <a:p>
            <a:pPr lvl="1"/>
            <a:r>
              <a:rPr lang="en-US" altLang="zh-CN" dirty="0"/>
              <a:t>9</a:t>
            </a:r>
            <a:r>
              <a:rPr lang="zh-CN" altLang="en-US" dirty="0"/>
              <a:t>个反射系数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09504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理想反射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法向由局部定向确定</a:t>
            </a:r>
            <a:br>
              <a:rPr lang="zh-CN" altLang="en-US" dirty="0"/>
            </a:br>
            <a:r>
              <a:rPr lang="en-US" altLang="zh-CN" dirty="0"/>
              <a:t>– </a:t>
            </a:r>
            <a:r>
              <a:rPr lang="zh-CN" altLang="en-US" dirty="0"/>
              <a:t>单位化 </a:t>
            </a:r>
            <a:r>
              <a:rPr lang="en-US" altLang="zh-CN" dirty="0"/>
              <a:t>|</a:t>
            </a:r>
            <a:r>
              <a:rPr lang="en-US" b="1" dirty="0"/>
              <a:t>n</a:t>
            </a:r>
            <a:r>
              <a:rPr lang="en-US" dirty="0"/>
              <a:t>| = 1</a:t>
            </a:r>
          </a:p>
          <a:p>
            <a:r>
              <a:rPr lang="zh-CN" altLang="en-US" dirty="0"/>
              <a:t>入射角 </a:t>
            </a:r>
            <a:r>
              <a:rPr lang="en-US" altLang="zh-CN" dirty="0"/>
              <a:t>= </a:t>
            </a:r>
            <a:r>
              <a:rPr lang="zh-CN" altLang="en-US" dirty="0"/>
              <a:t>反射角</a:t>
            </a:r>
            <a:br>
              <a:rPr lang="zh-CN" altLang="en-US" dirty="0"/>
            </a:br>
            <a:r>
              <a:rPr lang="zh-CN" altLang="en-US" dirty="0"/>
              <a:t>   </a:t>
            </a:r>
            <a:r>
              <a:rPr lang="el-GR" altLang="zh-CN" dirty="0"/>
              <a:t>θ</a:t>
            </a:r>
            <a:r>
              <a:rPr lang="en-US" altLang="zh-CN" baseline="-25000" dirty="0" err="1"/>
              <a:t>i</a:t>
            </a:r>
            <a:r>
              <a:rPr lang="en-US" dirty="0"/>
              <a:t>= </a:t>
            </a:r>
            <a:r>
              <a:rPr lang="el-GR" altLang="zh-CN" dirty="0"/>
              <a:t>θ</a:t>
            </a:r>
            <a:r>
              <a:rPr lang="en-US" altLang="zh-CN" baseline="-25000" dirty="0"/>
              <a:t>r</a:t>
            </a:r>
            <a:endParaRPr lang="en-US" dirty="0"/>
          </a:p>
          <a:p>
            <a:r>
              <a:rPr lang="zh-CN" altLang="en-US" dirty="0"/>
              <a:t>三个向量</a:t>
            </a:r>
            <a:r>
              <a:rPr lang="en-US" b="1" dirty="0"/>
              <a:t>l</a:t>
            </a:r>
            <a:r>
              <a:rPr lang="en-US" dirty="0"/>
              <a:t>, </a:t>
            </a:r>
            <a:r>
              <a:rPr lang="en-US" b="1" dirty="0"/>
              <a:t>n</a:t>
            </a:r>
            <a:r>
              <a:rPr lang="en-US" dirty="0"/>
              <a:t>, </a:t>
            </a:r>
            <a:r>
              <a:rPr lang="en-US" b="1" dirty="0"/>
              <a:t>r</a:t>
            </a:r>
            <a:r>
              <a:rPr lang="zh-CN" altLang="en-US" dirty="0"/>
              <a:t>必须共面</a:t>
            </a:r>
            <a:endParaRPr lang="en-US" altLang="zh-CN" dirty="0"/>
          </a:p>
          <a:p>
            <a:pPr lvl="1"/>
            <a:r>
              <a:rPr lang="zh-CN" altLang="en-US" dirty="0"/>
              <a:t>均为单位向量</a:t>
            </a:r>
            <a:br>
              <a:rPr lang="zh-CN" altLang="en-US" dirty="0"/>
            </a:br>
            <a:r>
              <a:rPr lang="en-US" b="1" dirty="0"/>
              <a:t>r </a:t>
            </a:r>
            <a:r>
              <a:rPr lang="en-US" dirty="0"/>
              <a:t>= 2 (</a:t>
            </a:r>
            <a:r>
              <a:rPr lang="en-US" b="1" dirty="0"/>
              <a:t>l </a:t>
            </a:r>
            <a:r>
              <a:rPr lang="en-US" dirty="0"/>
              <a:t>·</a:t>
            </a:r>
            <a:r>
              <a:rPr lang="en-US" b="1" dirty="0"/>
              <a:t>n</a:t>
            </a:r>
            <a:r>
              <a:rPr lang="en-US" dirty="0"/>
              <a:t>) </a:t>
            </a:r>
            <a:r>
              <a:rPr lang="en-US" b="1" dirty="0"/>
              <a:t>n </a:t>
            </a:r>
            <a:r>
              <a:rPr lang="en-US" dirty="0"/>
              <a:t>- </a:t>
            </a:r>
            <a:r>
              <a:rPr lang="en-US" b="1" dirty="0"/>
              <a:t>l</a:t>
            </a:r>
            <a:br>
              <a:rPr 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43</a:t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105025"/>
            <a:ext cx="386715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626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朗伯</a:t>
            </a:r>
            <a:r>
              <a:rPr lang="en-US" altLang="zh-CN" dirty="0"/>
              <a:t>(</a:t>
            </a:r>
            <a:r>
              <a:rPr lang="en-US" altLang="zh-CN" dirty="0" err="1"/>
              <a:t>Lambertian</a:t>
            </a:r>
            <a:r>
              <a:rPr lang="en-US" altLang="zh-CN" dirty="0"/>
              <a:t>)</a:t>
            </a:r>
            <a:r>
              <a:rPr lang="zh-CN" altLang="en-US" dirty="0"/>
              <a:t>表面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真正的漫反射</a:t>
            </a:r>
            <a:endParaRPr lang="en-US" altLang="zh-CN" dirty="0"/>
          </a:p>
          <a:p>
            <a:r>
              <a:rPr lang="zh-CN" altLang="en-US" dirty="0"/>
              <a:t>光向各个方向均匀地散射</a:t>
            </a:r>
            <a:endParaRPr lang="en-US" altLang="zh-CN" dirty="0"/>
          </a:p>
          <a:p>
            <a:r>
              <a:rPr lang="zh-CN" altLang="en-US" dirty="0"/>
              <a:t>模拟粗糙表面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44</a:t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505200"/>
            <a:ext cx="8420100" cy="240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2642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漫反射光强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反射光的比例正比于入射</a:t>
            </a:r>
            <a:br>
              <a:rPr lang="zh-CN" altLang="en-US" sz="2800" dirty="0"/>
            </a:br>
            <a:r>
              <a:rPr lang="zh-CN" altLang="en-US" sz="2800" dirty="0"/>
              <a:t>光的竖直分量</a:t>
            </a:r>
            <a:br>
              <a:rPr lang="zh-CN" altLang="en-US" sz="2800" dirty="0"/>
            </a:br>
            <a:r>
              <a:rPr lang="en-US" altLang="zh-CN" sz="2800" dirty="0"/>
              <a:t>– </a:t>
            </a:r>
            <a:r>
              <a:rPr lang="zh-CN" altLang="en-US" sz="2800" dirty="0"/>
              <a:t>即反射光≈ </a:t>
            </a:r>
            <a:r>
              <a:rPr lang="en-US" sz="2800" dirty="0" err="1"/>
              <a:t>cos</a:t>
            </a:r>
            <a:r>
              <a:rPr lang="el-GR" altLang="zh-CN" sz="2800" dirty="0"/>
              <a:t> θ</a:t>
            </a:r>
            <a:r>
              <a:rPr lang="en-US" altLang="zh-CN" sz="2800" baseline="-25000" dirty="0" err="1"/>
              <a:t>i</a:t>
            </a:r>
            <a:br>
              <a:rPr lang="en-US" sz="2800" dirty="0"/>
            </a:br>
            <a:r>
              <a:rPr lang="en-US" sz="2800" dirty="0"/>
              <a:t>– </a:t>
            </a:r>
            <a:r>
              <a:rPr lang="zh-CN" altLang="en-US" sz="2800" dirty="0"/>
              <a:t>如果向量为单位向量，则</a:t>
            </a:r>
            <a:br>
              <a:rPr lang="zh-CN" altLang="en-US" sz="2800" dirty="0"/>
            </a:br>
            <a:r>
              <a:rPr lang="en-US" sz="2800" dirty="0" err="1"/>
              <a:t>cos</a:t>
            </a:r>
            <a:r>
              <a:rPr lang="el-GR" altLang="zh-CN" sz="2800" dirty="0"/>
              <a:t> θ</a:t>
            </a:r>
            <a:r>
              <a:rPr lang="en-US" altLang="zh-CN" sz="2800" baseline="-25000" dirty="0" err="1"/>
              <a:t>i</a:t>
            </a:r>
            <a:r>
              <a:rPr lang="en-US" sz="2800" dirty="0"/>
              <a:t> </a:t>
            </a:r>
            <a:r>
              <a:rPr lang="en-US" altLang="zh-CN" sz="2800" dirty="0"/>
              <a:t>= </a:t>
            </a:r>
            <a:r>
              <a:rPr lang="en-US" sz="2800" b="1" dirty="0"/>
              <a:t>l </a:t>
            </a:r>
            <a:r>
              <a:rPr lang="en-US" altLang="zh-CN" sz="2800" b="1" dirty="0"/>
              <a:t>∙</a:t>
            </a:r>
            <a:r>
              <a:rPr lang="en-US" sz="2800" dirty="0"/>
              <a:t> </a:t>
            </a:r>
            <a:r>
              <a:rPr lang="en-US" sz="2800" b="1" dirty="0"/>
              <a:t>n</a:t>
            </a:r>
            <a:br>
              <a:rPr lang="en-US" sz="2800" dirty="0"/>
            </a:br>
            <a:r>
              <a:rPr lang="en-US" sz="2800" dirty="0"/>
              <a:t>– </a:t>
            </a:r>
            <a:r>
              <a:rPr lang="zh-CN" altLang="en-US" sz="2800" dirty="0"/>
              <a:t>存在三个系数</a:t>
            </a:r>
            <a:r>
              <a:rPr lang="en-US" sz="2800" dirty="0" err="1"/>
              <a:t>k</a:t>
            </a:r>
            <a:r>
              <a:rPr lang="en-US" altLang="zh-CN" sz="2800" baseline="-25000" dirty="0" err="1"/>
              <a:t>dr</a:t>
            </a:r>
            <a:r>
              <a:rPr lang="en-US" sz="2800" dirty="0"/>
              <a:t>, </a:t>
            </a:r>
            <a:r>
              <a:rPr lang="en-US" sz="2800" dirty="0" err="1"/>
              <a:t>k</a:t>
            </a:r>
            <a:r>
              <a:rPr lang="en-US" altLang="zh-CN" sz="2800" baseline="-25000" dirty="0" err="1"/>
              <a:t>dg</a:t>
            </a:r>
            <a:r>
              <a:rPr lang="en-US" sz="2800" dirty="0"/>
              <a:t>, </a:t>
            </a:r>
            <a:r>
              <a:rPr lang="en-US" sz="2800" dirty="0" err="1"/>
              <a:t>k</a:t>
            </a:r>
            <a:r>
              <a:rPr lang="en-US" altLang="zh-CN" sz="2800" baseline="-25000" dirty="0" err="1"/>
              <a:t>db</a:t>
            </a:r>
            <a:r>
              <a:rPr lang="zh-CN" altLang="en-US" sz="2800" dirty="0"/>
              <a:t>分</a:t>
            </a:r>
            <a:br>
              <a:rPr lang="zh-CN" altLang="en-US" sz="2800" dirty="0"/>
            </a:br>
            <a:r>
              <a:rPr lang="zh-CN" altLang="en-US" sz="2800" dirty="0"/>
              <a:t>别相应于每种颜色的光反</a:t>
            </a:r>
            <a:br>
              <a:rPr lang="zh-CN" altLang="en-US" sz="2800" dirty="0"/>
            </a:br>
            <a:r>
              <a:rPr lang="zh-CN" altLang="en-US" sz="2800" dirty="0"/>
              <a:t>射的比例</a:t>
            </a:r>
            <a:br>
              <a:rPr lang="zh-CN" altLang="en-US" sz="2800" dirty="0"/>
            </a:br>
            <a:r>
              <a:rPr lang="en-US" altLang="zh-CN" sz="2800" dirty="0"/>
              <a:t>• </a:t>
            </a:r>
            <a:r>
              <a:rPr lang="zh-CN" altLang="en-US" sz="2800" dirty="0"/>
              <a:t>对每种光，漫反射光强</a:t>
            </a:r>
            <a:br>
              <a:rPr lang="zh-CN" altLang="en-US" sz="2800" dirty="0"/>
            </a:br>
            <a:r>
              <a:rPr lang="en-US" sz="2800" dirty="0"/>
              <a:t>I</a:t>
            </a:r>
            <a:r>
              <a:rPr lang="en-US" altLang="zh-CN" sz="2800" baseline="-25000" dirty="0"/>
              <a:t>d</a:t>
            </a:r>
            <a:r>
              <a:rPr lang="en-US" sz="2800" dirty="0"/>
              <a:t> = </a:t>
            </a:r>
            <a:r>
              <a:rPr lang="en-US" sz="2800" dirty="0" err="1"/>
              <a:t>k</a:t>
            </a:r>
            <a:r>
              <a:rPr lang="en-US" altLang="zh-CN" sz="2800" baseline="-25000" dirty="0" err="1"/>
              <a:t>d</a:t>
            </a:r>
            <a:r>
              <a:rPr lang="en-US" sz="2800" dirty="0"/>
              <a:t> (</a:t>
            </a:r>
            <a:r>
              <a:rPr lang="en-US" sz="2800" b="1" dirty="0"/>
              <a:t>l </a:t>
            </a:r>
            <a:r>
              <a:rPr lang="en-US" altLang="zh-CN" sz="2800" b="1" dirty="0"/>
              <a:t>∙ </a:t>
            </a:r>
            <a:r>
              <a:rPr lang="en-US" sz="2800" b="1" dirty="0"/>
              <a:t>n</a:t>
            </a:r>
            <a:r>
              <a:rPr lang="en-US" sz="2800" dirty="0"/>
              <a:t>) </a:t>
            </a:r>
            <a:r>
              <a:rPr lang="en-US" sz="2800" dirty="0" err="1"/>
              <a:t>L</a:t>
            </a:r>
            <a:r>
              <a:rPr lang="en-US" altLang="zh-CN" sz="2800" baseline="-25000" dirty="0" err="1"/>
              <a:t>d</a:t>
            </a:r>
            <a:br>
              <a:rPr lang="en-US" sz="2800" dirty="0"/>
            </a:br>
            <a:r>
              <a:rPr lang="en-US" sz="2800" dirty="0"/>
              <a:t>– (</a:t>
            </a:r>
            <a:r>
              <a:rPr lang="en-US" sz="2800" b="1" dirty="0" err="1"/>
              <a:t>l</a:t>
            </a:r>
            <a:r>
              <a:rPr lang="en-US" altLang="zh-CN" sz="2800" b="1" dirty="0" err="1"/>
              <a:t>∙</a:t>
            </a:r>
            <a:r>
              <a:rPr lang="en-US" sz="2800" b="1" dirty="0" err="1"/>
              <a:t>n</a:t>
            </a:r>
            <a:r>
              <a:rPr lang="en-US" sz="2800" dirty="0"/>
              <a:t>)</a:t>
            </a:r>
            <a:r>
              <a:rPr lang="zh-CN" altLang="en-US" sz="2800" dirty="0"/>
              <a:t>常采用</a:t>
            </a:r>
            <a:r>
              <a:rPr lang="en-US" sz="2800" dirty="0"/>
              <a:t>max(</a:t>
            </a:r>
            <a:r>
              <a:rPr lang="en-US" sz="2800" b="1" dirty="0" err="1"/>
              <a:t>l</a:t>
            </a:r>
            <a:r>
              <a:rPr lang="en-US" altLang="zh-CN" sz="2800" b="1" dirty="0" err="1"/>
              <a:t>∙</a:t>
            </a:r>
            <a:r>
              <a:rPr lang="en-US" sz="2800" b="1" dirty="0" err="1"/>
              <a:t>n</a:t>
            </a:r>
            <a:r>
              <a:rPr lang="en-US" sz="2800" dirty="0"/>
              <a:t>, 0)</a:t>
            </a:r>
            <a:r>
              <a:rPr lang="zh-CN" altLang="en-US" sz="2800" dirty="0"/>
              <a:t>的</a:t>
            </a:r>
            <a:br>
              <a:rPr lang="zh-CN" altLang="en-US" sz="2800" dirty="0"/>
            </a:br>
            <a:r>
              <a:rPr lang="zh-CN" altLang="en-US" sz="2800" dirty="0"/>
              <a:t>形式</a:t>
            </a:r>
            <a:br>
              <a:rPr lang="zh-CN" altLang="en-US" sz="2800" dirty="0"/>
            </a:br>
            <a:endParaRPr 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45</a:t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2286000"/>
            <a:ext cx="3596137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1829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特点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粗糙表面之所以可见，主要是来自于表面</a:t>
            </a:r>
            <a:br>
              <a:rPr lang="zh-CN" altLang="en-US" dirty="0"/>
            </a:br>
            <a:r>
              <a:rPr lang="zh-CN" altLang="en-US" dirty="0"/>
              <a:t>的漫反射</a:t>
            </a:r>
            <a:endParaRPr lang="en-US" altLang="zh-CN" dirty="0"/>
          </a:p>
          <a:p>
            <a:r>
              <a:rPr lang="zh-CN" altLang="en-US" dirty="0"/>
              <a:t>基于简单</a:t>
            </a:r>
            <a:r>
              <a:rPr lang="en-US" altLang="zh-CN" dirty="0" err="1"/>
              <a:t>Lambertian</a:t>
            </a:r>
            <a:r>
              <a:rPr lang="zh-CN" altLang="en-US" dirty="0"/>
              <a:t>漫反射模型所生成的</a:t>
            </a:r>
            <a:br>
              <a:rPr lang="zh-CN" altLang="en-US" dirty="0"/>
            </a:br>
            <a:r>
              <a:rPr lang="zh-CN" altLang="en-US" dirty="0"/>
              <a:t>对象图形显得比较暗淡</a:t>
            </a:r>
            <a:endParaRPr lang="en-US" altLang="zh-CN" dirty="0"/>
          </a:p>
          <a:p>
            <a:pPr lvl="1"/>
            <a:r>
              <a:rPr lang="zh-CN" altLang="en-US" dirty="0"/>
              <a:t>因为此时相当于假定在视点处有一个点光源，</a:t>
            </a:r>
            <a:br>
              <a:rPr lang="zh-CN" altLang="en-US" dirty="0"/>
            </a:br>
            <a:r>
              <a:rPr lang="zh-CN" altLang="en-US" dirty="0"/>
              <a:t>那些光源无法直接照到的地方显得较黑</a:t>
            </a:r>
            <a:endParaRPr lang="en-US" altLang="zh-CN" dirty="0"/>
          </a:p>
          <a:p>
            <a:pPr lvl="1"/>
            <a:r>
              <a:rPr lang="zh-CN" altLang="en-US" dirty="0"/>
              <a:t>在真实的场景中，对象也接受到其它对象反射</a:t>
            </a:r>
            <a:br>
              <a:rPr lang="zh-CN" altLang="en-US" dirty="0"/>
            </a:br>
            <a:r>
              <a:rPr lang="zh-CN" altLang="en-US" dirty="0"/>
              <a:t>过来的光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75259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漫反射参数的影响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漫反射系数依次</a:t>
            </a:r>
            <a:br>
              <a:rPr lang="zh-CN" altLang="en-US" dirty="0"/>
            </a:br>
            <a:r>
              <a:rPr lang="zh-CN" altLang="en-US" dirty="0"/>
              <a:t>为</a:t>
            </a:r>
            <a:r>
              <a:rPr lang="en-US" altLang="zh-CN" dirty="0"/>
              <a:t>0.0, 0.2, 0.4,</a:t>
            </a:r>
            <a:br>
              <a:rPr lang="en-US" altLang="zh-CN" dirty="0"/>
            </a:br>
            <a:r>
              <a:rPr lang="en-US" altLang="zh-CN" dirty="0"/>
              <a:t>0.6, 0.8, 1.0</a:t>
            </a:r>
            <a:br>
              <a:rPr lang="en-US" altLang="zh-CN" dirty="0"/>
            </a:b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光强为</a:t>
            </a:r>
            <a:r>
              <a:rPr lang="en-US" altLang="zh-CN"/>
              <a:t>1.0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47</a:t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1981200"/>
            <a:ext cx="485168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057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镜面光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大多数曲面既不是</a:t>
            </a:r>
            <a:br>
              <a:rPr lang="zh-CN" altLang="en-US" dirty="0"/>
            </a:br>
            <a:r>
              <a:rPr lang="zh-CN" altLang="en-US" dirty="0"/>
              <a:t>理想的漫反射型曲</a:t>
            </a:r>
            <a:br>
              <a:rPr lang="zh-CN" altLang="en-US" dirty="0"/>
            </a:br>
            <a:r>
              <a:rPr lang="zh-CN" altLang="en-US" dirty="0"/>
              <a:t>面，也不是真正的</a:t>
            </a:r>
            <a:br>
              <a:rPr lang="zh-CN" altLang="en-US" dirty="0"/>
            </a:br>
            <a:r>
              <a:rPr lang="zh-CN" altLang="en-US" dirty="0"/>
              <a:t>镜面</a:t>
            </a:r>
            <a:r>
              <a:rPr lang="en-US" altLang="zh-CN" dirty="0"/>
              <a:t>(</a:t>
            </a:r>
            <a:r>
              <a:rPr lang="zh-CN" altLang="en-US" dirty="0"/>
              <a:t>理想反射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光滑表面之所以显</a:t>
            </a:r>
            <a:br>
              <a:rPr lang="zh-CN" altLang="en-US" dirty="0"/>
            </a:br>
            <a:r>
              <a:rPr lang="zh-CN" altLang="en-US" dirty="0"/>
              <a:t>出镜面高光，是因</a:t>
            </a:r>
            <a:br>
              <a:rPr lang="zh-CN" altLang="en-US" dirty="0"/>
            </a:br>
            <a:r>
              <a:rPr lang="zh-CN" altLang="en-US" dirty="0"/>
              <a:t>为入射光反射后，</a:t>
            </a:r>
            <a:br>
              <a:rPr lang="zh-CN" altLang="en-US" dirty="0"/>
            </a:br>
            <a:r>
              <a:rPr lang="zh-CN" altLang="en-US" dirty="0"/>
              <a:t>绝大多数集中在理</a:t>
            </a:r>
            <a:br>
              <a:rPr lang="zh-CN" altLang="en-US" dirty="0"/>
            </a:br>
            <a:r>
              <a:rPr lang="zh-CN" altLang="en-US" dirty="0"/>
              <a:t>想反射方向周围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48</a:t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2052637"/>
            <a:ext cx="444817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049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镜面光模型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</a:t>
            </a:r>
            <a:r>
              <a:rPr lang="en-US" dirty="0"/>
              <a:t>: </a:t>
            </a:r>
            <a:r>
              <a:rPr lang="zh-CN" altLang="en-US" dirty="0"/>
              <a:t>法向量</a:t>
            </a:r>
            <a:endParaRPr lang="en-US" altLang="zh-CN" dirty="0"/>
          </a:p>
          <a:p>
            <a:r>
              <a:rPr lang="en-US" b="1" dirty="0"/>
              <a:t>l</a:t>
            </a:r>
            <a:r>
              <a:rPr lang="en-US" dirty="0"/>
              <a:t>: </a:t>
            </a:r>
            <a:r>
              <a:rPr lang="zh-CN" altLang="en-US" dirty="0"/>
              <a:t>入射光方向</a:t>
            </a:r>
            <a:endParaRPr lang="en-US" altLang="zh-CN" dirty="0"/>
          </a:p>
          <a:p>
            <a:r>
              <a:rPr lang="en-US" b="1" dirty="0"/>
              <a:t>r</a:t>
            </a:r>
            <a:r>
              <a:rPr lang="en-US" dirty="0"/>
              <a:t>: </a:t>
            </a:r>
            <a:r>
              <a:rPr lang="zh-CN" altLang="en-US" dirty="0"/>
              <a:t>理想反射方向</a:t>
            </a:r>
            <a:endParaRPr lang="en-US" altLang="zh-CN" dirty="0"/>
          </a:p>
          <a:p>
            <a:r>
              <a:rPr lang="en-US" b="1" dirty="0"/>
              <a:t>v</a:t>
            </a:r>
            <a:r>
              <a:rPr lang="en-US" dirty="0"/>
              <a:t>: </a:t>
            </a:r>
            <a:r>
              <a:rPr lang="zh-CN" altLang="en-US" dirty="0"/>
              <a:t>视点方向</a:t>
            </a:r>
            <a:endParaRPr lang="en-US" altLang="zh-CN" dirty="0"/>
          </a:p>
          <a:p>
            <a:r>
              <a:rPr lang="el-GR" altLang="zh-CN" dirty="0"/>
              <a:t>ϕ </a:t>
            </a:r>
            <a:r>
              <a:rPr lang="en-US" altLang="zh-CN" dirty="0"/>
              <a:t>: </a:t>
            </a:r>
            <a:r>
              <a:rPr lang="en-US" b="1" dirty="0"/>
              <a:t>r</a:t>
            </a:r>
            <a:r>
              <a:rPr lang="zh-CN" altLang="en-US" dirty="0"/>
              <a:t>与</a:t>
            </a:r>
            <a:r>
              <a:rPr lang="en-US" b="1" dirty="0"/>
              <a:t>v</a:t>
            </a:r>
            <a:r>
              <a:rPr lang="zh-CN" altLang="en-US" dirty="0"/>
              <a:t>的夹角， </a:t>
            </a:r>
            <a:r>
              <a:rPr lang="en-US" dirty="0" err="1"/>
              <a:t>cos</a:t>
            </a:r>
            <a:r>
              <a:rPr lang="el-GR" altLang="zh-CN" dirty="0"/>
              <a:t> ϕ </a:t>
            </a:r>
            <a:r>
              <a:rPr lang="en-US" dirty="0"/>
              <a:t>= </a:t>
            </a:r>
            <a:r>
              <a:rPr lang="en-US" b="1" dirty="0"/>
              <a:t>v</a:t>
            </a:r>
            <a:r>
              <a:rPr lang="en-US" altLang="zh-CN" sz="3200" b="1" dirty="0"/>
              <a:t> ∙ </a:t>
            </a:r>
            <a:r>
              <a:rPr lang="en-US" b="1" dirty="0"/>
              <a:t>r</a:t>
            </a:r>
            <a:br>
              <a:rPr 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49</a:t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900" y="1828800"/>
            <a:ext cx="3162300" cy="19347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4678253"/>
            <a:ext cx="3538537" cy="187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419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066800"/>
          </a:xfrm>
        </p:spPr>
        <p:txBody>
          <a:bodyPr/>
          <a:lstStyle/>
          <a:p>
            <a:r>
              <a:rPr lang="zh-CN" altLang="en-US" dirty="0"/>
              <a:t>第六章 明暗着色</a:t>
            </a:r>
            <a:r>
              <a:rPr lang="en-US" altLang="zh-CN" dirty="0"/>
              <a:t>(Shading)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900" dirty="0">
                <a:solidFill>
                  <a:schemeClr val="accent2"/>
                </a:solidFill>
              </a:rPr>
              <a:t>本章主要介绍光源作用在物体上呈现出不同明暗效果的物理过程。</a:t>
            </a:r>
            <a:endParaRPr lang="en-US" altLang="zh-CN" sz="2900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altLang="zh-CN" sz="2900" dirty="0">
              <a:solidFill>
                <a:schemeClr val="accent2"/>
              </a:solidFill>
            </a:endParaRPr>
          </a:p>
          <a:p>
            <a:r>
              <a:rPr lang="zh-CN" altLang="en-US" sz="2900" dirty="0">
                <a:solidFill>
                  <a:schemeClr val="accent2"/>
                </a:solidFill>
              </a:rPr>
              <a:t>基本概念</a:t>
            </a:r>
            <a:endParaRPr lang="en-US" altLang="zh-CN" sz="2900" dirty="0">
              <a:solidFill>
                <a:schemeClr val="accent2"/>
              </a:solidFill>
            </a:endParaRPr>
          </a:p>
          <a:p>
            <a:r>
              <a:rPr lang="en-US" altLang="zh-CN" sz="2900" dirty="0" err="1">
                <a:solidFill>
                  <a:schemeClr val="accent2"/>
                </a:solidFill>
              </a:rPr>
              <a:t>Phong</a:t>
            </a:r>
            <a:r>
              <a:rPr lang="zh-CN" altLang="en-US" sz="2900" dirty="0">
                <a:solidFill>
                  <a:schemeClr val="accent2"/>
                </a:solidFill>
              </a:rPr>
              <a:t>光照明模型</a:t>
            </a:r>
            <a:endParaRPr lang="en-US" altLang="zh-CN" sz="2900" dirty="0">
              <a:solidFill>
                <a:schemeClr val="accent2"/>
              </a:solidFill>
            </a:endParaRPr>
          </a:p>
          <a:p>
            <a:r>
              <a:rPr lang="zh-CN" altLang="en-US" sz="2900" dirty="0">
                <a:solidFill>
                  <a:schemeClr val="accent2"/>
                </a:solidFill>
              </a:rPr>
              <a:t>多边形明暗处理</a:t>
            </a:r>
            <a:endParaRPr lang="en-US" altLang="zh-CN" sz="2900" dirty="0">
              <a:solidFill>
                <a:schemeClr val="accent2"/>
              </a:solidFill>
            </a:endParaRPr>
          </a:p>
          <a:p>
            <a:r>
              <a:rPr lang="en-US" altLang="zh-CN" sz="2900" dirty="0">
                <a:solidFill>
                  <a:schemeClr val="accent2"/>
                </a:solidFill>
              </a:rPr>
              <a:t>OpenGL</a:t>
            </a:r>
            <a:r>
              <a:rPr lang="zh-CN" altLang="en-US" sz="2900" dirty="0">
                <a:solidFill>
                  <a:schemeClr val="accent2"/>
                </a:solidFill>
              </a:rPr>
              <a:t>明暗处理</a:t>
            </a:r>
            <a:endParaRPr lang="en-US" altLang="zh-CN" sz="2900" dirty="0">
              <a:solidFill>
                <a:schemeClr val="accent2"/>
              </a:solidFill>
            </a:endParaRPr>
          </a:p>
          <a:p>
            <a:endParaRPr lang="en-US" altLang="zh-CN" sz="2900" dirty="0">
              <a:solidFill>
                <a:schemeClr val="bg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24675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高光系数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的值介于</a:t>
            </a:r>
            <a:r>
              <a:rPr lang="en-US" altLang="zh-CN" dirty="0"/>
              <a:t>100</a:t>
            </a:r>
            <a:r>
              <a:rPr lang="zh-CN" altLang="en-US" dirty="0"/>
              <a:t>到</a:t>
            </a:r>
            <a:r>
              <a:rPr lang="en-US" altLang="zh-CN" dirty="0"/>
              <a:t>200</a:t>
            </a:r>
            <a:r>
              <a:rPr lang="zh-CN" altLang="en-US" dirty="0"/>
              <a:t>之间，那么对应于金</a:t>
            </a:r>
            <a:br>
              <a:rPr lang="zh-CN" altLang="en-US" dirty="0"/>
            </a:br>
            <a:r>
              <a:rPr lang="zh-CN" altLang="en-US" dirty="0"/>
              <a:t>属材料</a:t>
            </a:r>
            <a:endParaRPr lang="en-US" altLang="zh-CN" dirty="0"/>
          </a:p>
          <a:p>
            <a:r>
              <a:rPr lang="en-US" altLang="zh-CN" dirty="0"/>
              <a:t>a</a:t>
            </a:r>
            <a:r>
              <a:rPr lang="zh-CN" altLang="en-US" dirty="0"/>
              <a:t>的值介于</a:t>
            </a:r>
            <a:r>
              <a:rPr lang="en-US" altLang="zh-CN" dirty="0"/>
              <a:t>5</a:t>
            </a:r>
            <a:r>
              <a:rPr lang="zh-CN" altLang="en-US" dirty="0"/>
              <a:t>到</a:t>
            </a:r>
            <a:r>
              <a:rPr lang="en-US" altLang="zh-CN" dirty="0"/>
              <a:t>10</a:t>
            </a:r>
            <a:r>
              <a:rPr lang="zh-CN" altLang="en-US" dirty="0"/>
              <a:t>之间，材料类似于塑料</a:t>
            </a:r>
            <a:endParaRPr lang="en-US" altLang="zh-CN" dirty="0"/>
          </a:p>
          <a:p>
            <a:r>
              <a:rPr lang="en-US" altLang="zh-CN" dirty="0"/>
              <a:t>a</a:t>
            </a:r>
            <a:r>
              <a:rPr lang="zh-CN" altLang="en-US" dirty="0"/>
              <a:t>趋向无穷大时，镜子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50</a:t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37" y="3836362"/>
            <a:ext cx="4581525" cy="286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765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镜面反射参数的影响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51</a:t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06" y="1577774"/>
            <a:ext cx="8662987" cy="493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050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环境光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环境光是由于在场景中（大的）光源与对</a:t>
            </a:r>
            <a:br>
              <a:rPr lang="zh-CN" altLang="en-US" dirty="0"/>
            </a:br>
            <a:r>
              <a:rPr lang="zh-CN" altLang="en-US" dirty="0"/>
              <a:t>象间的多次相互作用而导致的</a:t>
            </a:r>
            <a:endParaRPr lang="en-US" altLang="zh-CN" dirty="0"/>
          </a:p>
          <a:p>
            <a:r>
              <a:rPr lang="zh-CN" altLang="en-US" dirty="0"/>
              <a:t>环境光的量与颜色依赖于光源的颜色和对</a:t>
            </a:r>
            <a:br>
              <a:rPr lang="zh-CN" altLang="en-US" dirty="0"/>
            </a:br>
            <a:r>
              <a:rPr lang="zh-CN" altLang="en-US" dirty="0"/>
              <a:t>象的材料属性</a:t>
            </a:r>
            <a:endParaRPr lang="en-US" altLang="zh-CN" dirty="0"/>
          </a:p>
          <a:p>
            <a:r>
              <a:rPr lang="zh-CN" altLang="en-US" dirty="0"/>
              <a:t>向漫反射和镜面反射项中添加上</a:t>
            </a:r>
            <a:r>
              <a:rPr lang="en-US" altLang="zh-CN" dirty="0" err="1"/>
              <a:t>I</a:t>
            </a:r>
            <a:r>
              <a:rPr lang="en-US" altLang="zh-CN" sz="3200" baseline="-25000" dirty="0" err="1"/>
              <a:t>a</a:t>
            </a:r>
            <a:r>
              <a:rPr lang="en-US" altLang="zh-CN" dirty="0"/>
              <a:t>=</a:t>
            </a:r>
            <a:r>
              <a:rPr lang="en-US" altLang="zh-CN" dirty="0" err="1"/>
              <a:t>k</a:t>
            </a:r>
            <a:r>
              <a:rPr lang="en-US" altLang="zh-CN" sz="3200" baseline="-25000" dirty="0" err="1"/>
              <a:t>a</a:t>
            </a:r>
            <a:r>
              <a:rPr lang="en-US" altLang="zh-CN" dirty="0" err="1"/>
              <a:t>L</a:t>
            </a:r>
            <a:r>
              <a:rPr lang="en-US" altLang="zh-CN" sz="3200" baseline="-25000" dirty="0" err="1"/>
              <a:t>a</a:t>
            </a:r>
            <a:r>
              <a:rPr lang="zh-CN" altLang="en-US" dirty="0"/>
              <a:t>项</a:t>
            </a:r>
            <a:br>
              <a:rPr lang="zh-CN" altLang="en-US" dirty="0"/>
            </a:br>
            <a:r>
              <a:rPr lang="en-US" altLang="zh-CN" dirty="0"/>
              <a:t>– </a:t>
            </a:r>
            <a:r>
              <a:rPr lang="en-US" altLang="zh-CN" dirty="0" err="1"/>
              <a:t>k</a:t>
            </a:r>
            <a:r>
              <a:rPr lang="en-US" altLang="zh-CN" sz="3200" baseline="-25000" dirty="0" err="1"/>
              <a:t>a</a:t>
            </a:r>
            <a:r>
              <a:rPr lang="en-US" altLang="zh-CN" dirty="0"/>
              <a:t>: </a:t>
            </a:r>
            <a:r>
              <a:rPr lang="zh-CN" altLang="en-US" dirty="0"/>
              <a:t>反射系数</a:t>
            </a:r>
            <a:br>
              <a:rPr lang="zh-CN" altLang="en-US" dirty="0"/>
            </a:br>
            <a:r>
              <a:rPr lang="en-US" altLang="zh-CN" dirty="0"/>
              <a:t>– L</a:t>
            </a:r>
            <a:r>
              <a:rPr lang="en-US" altLang="zh-CN" sz="3200" baseline="-25000" dirty="0"/>
              <a:t>a</a:t>
            </a:r>
            <a:r>
              <a:rPr lang="en-US" altLang="zh-CN" dirty="0"/>
              <a:t>: </a:t>
            </a:r>
            <a:r>
              <a:rPr lang="zh-CN" altLang="en-US" dirty="0"/>
              <a:t>环境光强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52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39352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环境光的影响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	</a:t>
            </a:r>
            <a:r>
              <a:rPr lang="zh-CN" altLang="en-US" sz="2400" dirty="0"/>
              <a:t>向漫反射光中加入不同的环境光的效果</a:t>
            </a:r>
            <a:br>
              <a:rPr lang="en-US" altLang="zh-CN" sz="2400" dirty="0"/>
            </a:br>
            <a:r>
              <a:rPr lang="en-US" altLang="zh-CN" sz="2400" dirty="0"/>
              <a:t>	</a:t>
            </a:r>
            <a:r>
              <a:rPr lang="zh-CN" altLang="en-US" sz="2400" dirty="0"/>
              <a:t>两种光强都是</a:t>
            </a:r>
            <a:r>
              <a:rPr lang="en-US" altLang="zh-CN" sz="2400" dirty="0"/>
              <a:t>1.0, </a:t>
            </a:r>
            <a:r>
              <a:rPr lang="zh-CN" altLang="en-US" sz="2400" dirty="0"/>
              <a:t>漫反射系数为</a:t>
            </a:r>
            <a:r>
              <a:rPr lang="en-US" altLang="zh-CN" sz="2400" dirty="0"/>
              <a:t>0.04 	</a:t>
            </a:r>
          </a:p>
          <a:p>
            <a:pPr marL="0" indent="0">
              <a:buNone/>
            </a:pPr>
            <a:r>
              <a:rPr lang="en-US" altLang="zh-CN" sz="2400" dirty="0"/>
              <a:t>	</a:t>
            </a:r>
            <a:r>
              <a:rPr lang="zh-CN" altLang="en-US" sz="2400" dirty="0"/>
              <a:t>环境光反射系数依次为</a:t>
            </a:r>
            <a:r>
              <a:rPr lang="en-US" altLang="zh-CN" sz="2400" dirty="0"/>
              <a:t>0.0, 0.1, 0.3, 0.5, 0.7</a:t>
            </a:r>
            <a:br>
              <a:rPr lang="en-US" altLang="zh-CN" sz="2400" dirty="0"/>
            </a:br>
            <a:endParaRPr 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53</a:t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24" y="1905000"/>
            <a:ext cx="8047552" cy="243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424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折射光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Snell</a:t>
            </a:r>
            <a:r>
              <a:rPr lang="zh-CN" altLang="en-US" dirty="0"/>
              <a:t>定律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br>
              <a:rPr lang="zh-CN" altLang="en-US" dirty="0"/>
            </a:br>
            <a:r>
              <a:rPr lang="el-GR" altLang="zh-CN" dirty="0"/>
              <a:t>η</a:t>
            </a:r>
            <a:r>
              <a:rPr lang="en-US" altLang="zh-CN" sz="2800" baseline="-25000" dirty="0"/>
              <a:t>t </a:t>
            </a:r>
            <a:r>
              <a:rPr lang="en-US" altLang="zh-CN" i="1" dirty="0"/>
              <a:t>, </a:t>
            </a:r>
            <a:r>
              <a:rPr lang="el-GR" altLang="zh-CN" dirty="0"/>
              <a:t>η</a:t>
            </a:r>
            <a:r>
              <a:rPr lang="en-US" altLang="zh-CN" sz="2800" baseline="-25000" dirty="0" err="1"/>
              <a:t>i</a:t>
            </a:r>
            <a:r>
              <a:rPr lang="zh-CN" altLang="en-US" dirty="0"/>
              <a:t>分别表示两种物质的</a:t>
            </a:r>
            <a:br>
              <a:rPr lang="zh-CN" altLang="en-US" dirty="0"/>
            </a:br>
            <a:r>
              <a:rPr lang="zh-CN" altLang="en-US" dirty="0"/>
              <a:t>折射系数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54</a:t>
            </a:fld>
            <a:endParaRPr lang="es-E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133600"/>
            <a:ext cx="2352675" cy="13811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833562"/>
            <a:ext cx="346710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72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常见材料的折射率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真空</a:t>
            </a:r>
            <a:r>
              <a:rPr lang="en-US" altLang="zh-CN" dirty="0"/>
              <a:t>		1	         </a:t>
            </a:r>
            <a:r>
              <a:rPr lang="zh-CN" altLang="en-US" dirty="0"/>
              <a:t>空气</a:t>
            </a:r>
            <a:r>
              <a:rPr lang="en-US" altLang="zh-CN" dirty="0"/>
              <a:t>		</a:t>
            </a:r>
            <a:r>
              <a:rPr lang="zh-CN" altLang="en-US" dirty="0"/>
              <a:t> </a:t>
            </a:r>
            <a:r>
              <a:rPr lang="en-US" altLang="zh-CN" dirty="0"/>
              <a:t>1.0003</a:t>
            </a:r>
            <a:br>
              <a:rPr lang="en-US" altLang="zh-CN" dirty="0"/>
            </a:br>
            <a:r>
              <a:rPr lang="zh-CN" altLang="en-US" dirty="0"/>
              <a:t>水</a:t>
            </a:r>
            <a:r>
              <a:rPr lang="en-US" altLang="zh-CN" dirty="0"/>
              <a:t>	      </a:t>
            </a:r>
            <a:r>
              <a:rPr lang="zh-CN" altLang="en-US" dirty="0"/>
              <a:t> </a:t>
            </a:r>
            <a:r>
              <a:rPr lang="en-US" altLang="zh-CN" dirty="0"/>
              <a:t>1.33 		</a:t>
            </a:r>
            <a:r>
              <a:rPr lang="zh-CN" altLang="en-US" dirty="0"/>
              <a:t>酒精 </a:t>
            </a:r>
            <a:r>
              <a:rPr lang="en-US" altLang="zh-CN" dirty="0"/>
              <a:t>		 1.36</a:t>
            </a:r>
            <a:br>
              <a:rPr lang="en-US" altLang="zh-CN" dirty="0"/>
            </a:br>
            <a:r>
              <a:rPr lang="zh-CN" altLang="en-US" dirty="0"/>
              <a:t>玻璃 </a:t>
            </a:r>
            <a:r>
              <a:rPr lang="en-US" altLang="zh-CN" dirty="0"/>
              <a:t>	       1.5~1.6        </a:t>
            </a:r>
            <a:r>
              <a:rPr lang="zh-CN" altLang="en-US" dirty="0"/>
              <a:t>石英            </a:t>
            </a:r>
            <a:r>
              <a:rPr lang="en-US" altLang="zh-CN" dirty="0"/>
              <a:t>1.54</a:t>
            </a:r>
            <a:br>
              <a:rPr lang="en-US" altLang="zh-CN" dirty="0"/>
            </a:br>
            <a:r>
              <a:rPr lang="zh-CN" altLang="en-US" dirty="0"/>
              <a:t>红宝石     </a:t>
            </a:r>
            <a:r>
              <a:rPr lang="en-US" altLang="zh-CN" dirty="0"/>
              <a:t>1.77             </a:t>
            </a:r>
            <a:r>
              <a:rPr lang="zh-CN" altLang="en-US" dirty="0"/>
              <a:t>钻石            </a:t>
            </a:r>
            <a:r>
              <a:rPr lang="en-US" altLang="zh-CN" dirty="0"/>
              <a:t>2.42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55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10285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多种光的综合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在简单光照模型中，</a:t>
            </a:r>
            <a:br>
              <a:rPr lang="zh-CN" altLang="en-US" dirty="0"/>
            </a:br>
            <a:r>
              <a:rPr lang="zh-CN" altLang="en-US" dirty="0"/>
              <a:t>漫反射光、 镜面光和</a:t>
            </a:r>
            <a:br>
              <a:rPr lang="zh-CN" altLang="en-US" dirty="0"/>
            </a:br>
            <a:r>
              <a:rPr lang="zh-CN" altLang="en-US" dirty="0"/>
              <a:t>折射光同时并存</a:t>
            </a:r>
            <a:endParaRPr lang="en-US" altLang="zh-CN" dirty="0"/>
          </a:p>
          <a:p>
            <a:r>
              <a:rPr lang="zh-CN" altLang="en-US" dirty="0"/>
              <a:t>即使在折射光中也有</a:t>
            </a:r>
            <a:br>
              <a:rPr lang="zh-CN" altLang="en-US" dirty="0"/>
            </a:br>
            <a:r>
              <a:rPr lang="zh-CN" altLang="en-US" dirty="0"/>
              <a:t>一部分光类似于漫反</a:t>
            </a:r>
            <a:br>
              <a:rPr lang="zh-CN" altLang="en-US" dirty="0"/>
            </a:br>
            <a:r>
              <a:rPr lang="zh-CN" altLang="en-US" dirty="0"/>
              <a:t>射光向各个方向发射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56</a:t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378" y="1809750"/>
            <a:ext cx="3561822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1269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距离项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从点光源到达对象表面的光强反比于两者</a:t>
            </a:r>
            <a:br>
              <a:rPr lang="zh-CN" altLang="en-US" dirty="0"/>
            </a:br>
            <a:r>
              <a:rPr lang="zh-CN" altLang="en-US" dirty="0"/>
              <a:t>之间距离的平方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向漫反射项和镜面项中添加形式为</a:t>
            </a:r>
            <a:br>
              <a:rPr lang="zh-CN" altLang="en-US" dirty="0"/>
            </a:br>
            <a:r>
              <a:rPr lang="en-US" altLang="zh-CN" dirty="0"/>
              <a:t>1/(a + b d + c d</a:t>
            </a:r>
            <a:r>
              <a:rPr lang="en-US" altLang="zh-CN" baseline="30000" dirty="0"/>
              <a:t>2</a:t>
            </a:r>
            <a:r>
              <a:rPr lang="en-US" altLang="zh-CN" dirty="0"/>
              <a:t>)</a:t>
            </a:r>
            <a:r>
              <a:rPr lang="zh-CN" altLang="en-US" dirty="0"/>
              <a:t>的二次距离衰减因子，其中</a:t>
            </a:r>
            <a:r>
              <a:rPr lang="en-US" altLang="zh-CN" dirty="0"/>
              <a:t>d</a:t>
            </a:r>
            <a:r>
              <a:rPr lang="zh-CN" altLang="en-US" dirty="0"/>
              <a:t>表示距离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常数与线性项起到柔和点光源的效果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57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4383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光源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在光照模型中，把每个光源的结果叠加在</a:t>
            </a:r>
            <a:br>
              <a:rPr lang="zh-CN" altLang="en-US" dirty="0"/>
            </a:br>
            <a:r>
              <a:rPr lang="zh-CN" altLang="en-US" dirty="0"/>
              <a:t>一起</a:t>
            </a:r>
            <a:endParaRPr lang="en-US" altLang="zh-CN" dirty="0"/>
          </a:p>
          <a:p>
            <a:r>
              <a:rPr lang="zh-CN" altLang="en-US" dirty="0"/>
              <a:t>每个光源具有不同的漫反射、镜面和环境</a:t>
            </a:r>
            <a:br>
              <a:rPr lang="zh-CN" altLang="en-US" dirty="0"/>
            </a:br>
            <a:r>
              <a:rPr lang="zh-CN" altLang="en-US" dirty="0"/>
              <a:t>光项，从而充分发挥各自最大的灵活性，</a:t>
            </a:r>
            <a:br>
              <a:rPr lang="zh-CN" altLang="en-US" dirty="0"/>
            </a:br>
            <a:r>
              <a:rPr lang="zh-CN" altLang="en-US" dirty="0"/>
              <a:t>虽然这种处理并没有任何物理上的理由</a:t>
            </a:r>
            <a:endParaRPr lang="en-US" altLang="zh-CN" dirty="0"/>
          </a:p>
          <a:p>
            <a:r>
              <a:rPr lang="zh-CN" altLang="en-US" dirty="0"/>
              <a:t>对三原色中的红绿蓝分量分别处理</a:t>
            </a:r>
            <a:endParaRPr lang="en-US" altLang="zh-CN" dirty="0"/>
          </a:p>
          <a:p>
            <a:r>
              <a:rPr lang="zh-CN" altLang="en-US" dirty="0"/>
              <a:t>因此每个点光源有九个系数</a:t>
            </a:r>
            <a:endParaRPr lang="en-US" altLang="zh-CN" dirty="0"/>
          </a:p>
          <a:p>
            <a:pPr lvl="1"/>
            <a:r>
              <a:rPr lang="en-US" altLang="zh-CN" dirty="0" err="1"/>
              <a:t>L</a:t>
            </a:r>
            <a:r>
              <a:rPr lang="en-US" altLang="zh-CN" sz="2400" baseline="-25000" dirty="0" err="1"/>
              <a:t>dr</a:t>
            </a:r>
            <a:r>
              <a:rPr lang="en-US" altLang="zh-CN" dirty="0"/>
              <a:t>, </a:t>
            </a:r>
            <a:r>
              <a:rPr lang="en-US" altLang="zh-CN" dirty="0" err="1"/>
              <a:t>L</a:t>
            </a:r>
            <a:r>
              <a:rPr lang="en-US" altLang="zh-CN" sz="2800" baseline="-25000" dirty="0" err="1"/>
              <a:t>dg</a:t>
            </a:r>
            <a:r>
              <a:rPr lang="en-US" altLang="zh-CN" dirty="0"/>
              <a:t>, </a:t>
            </a:r>
            <a:r>
              <a:rPr lang="en-US" altLang="zh-CN" dirty="0" err="1"/>
              <a:t>L</a:t>
            </a:r>
            <a:r>
              <a:rPr lang="en-US" altLang="zh-CN" sz="2800" baseline="-25000" dirty="0" err="1"/>
              <a:t>db</a:t>
            </a:r>
            <a:r>
              <a:rPr lang="en-US" altLang="zh-CN" dirty="0"/>
              <a:t>, </a:t>
            </a:r>
            <a:r>
              <a:rPr lang="en-US" altLang="zh-CN" dirty="0" err="1"/>
              <a:t>L</a:t>
            </a:r>
            <a:r>
              <a:rPr lang="en-US" altLang="zh-CN" sz="2800" baseline="-25000" dirty="0" err="1"/>
              <a:t>sr</a:t>
            </a:r>
            <a:r>
              <a:rPr lang="en-US" altLang="zh-CN" dirty="0"/>
              <a:t>, </a:t>
            </a:r>
            <a:r>
              <a:rPr lang="en-US" altLang="zh-CN" dirty="0" err="1"/>
              <a:t>L</a:t>
            </a:r>
            <a:r>
              <a:rPr lang="en-US" altLang="zh-CN" sz="2800" baseline="-25000" dirty="0" err="1"/>
              <a:t>sg</a:t>
            </a:r>
            <a:r>
              <a:rPr lang="en-US" altLang="zh-CN" dirty="0"/>
              <a:t>, </a:t>
            </a:r>
            <a:r>
              <a:rPr lang="en-US" altLang="zh-CN" dirty="0" err="1"/>
              <a:t>L</a:t>
            </a:r>
            <a:r>
              <a:rPr lang="en-US" altLang="zh-CN" sz="2800" baseline="-25000" dirty="0" err="1"/>
              <a:t>sb</a:t>
            </a:r>
            <a:r>
              <a:rPr lang="en-US" altLang="zh-CN" dirty="0"/>
              <a:t>, </a:t>
            </a:r>
            <a:r>
              <a:rPr lang="en-US" altLang="zh-CN" dirty="0" err="1"/>
              <a:t>L</a:t>
            </a:r>
            <a:r>
              <a:rPr lang="en-US" altLang="zh-CN" sz="2800" baseline="-25000" dirty="0" err="1"/>
              <a:t>ar</a:t>
            </a:r>
            <a:r>
              <a:rPr lang="en-US" altLang="zh-CN" dirty="0"/>
              <a:t>, L</a:t>
            </a:r>
            <a:r>
              <a:rPr lang="en-US" altLang="zh-CN" sz="2800" baseline="-25000" dirty="0"/>
              <a:t>ag</a:t>
            </a:r>
            <a:r>
              <a:rPr lang="en-US" altLang="zh-CN" dirty="0"/>
              <a:t>, L</a:t>
            </a:r>
            <a:r>
              <a:rPr lang="en-US" altLang="zh-CN" sz="2800" baseline="-25000" dirty="0"/>
              <a:t>ab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58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70778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材料属性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材料属性与光源属性相匹配</a:t>
            </a:r>
            <a:endParaRPr lang="en-US" altLang="zh-CN" dirty="0"/>
          </a:p>
          <a:p>
            <a:pPr lvl="1"/>
            <a:r>
              <a:rPr lang="zh-CN" altLang="en-US" dirty="0"/>
              <a:t>九个反射系数</a:t>
            </a:r>
            <a:endParaRPr lang="en-US" altLang="zh-CN" dirty="0"/>
          </a:p>
          <a:p>
            <a:pPr lvl="2"/>
            <a:r>
              <a:rPr lang="en-US" altLang="zh-CN" dirty="0" err="1"/>
              <a:t>k</a:t>
            </a:r>
            <a:r>
              <a:rPr lang="en-US" altLang="zh-CN" sz="1800" baseline="-25000" dirty="0" err="1"/>
              <a:t>dr</a:t>
            </a:r>
            <a:r>
              <a:rPr lang="en-US" altLang="zh-CN" dirty="0"/>
              <a:t>, </a:t>
            </a:r>
            <a:r>
              <a:rPr lang="en-US" altLang="zh-CN" dirty="0" err="1"/>
              <a:t>k</a:t>
            </a:r>
            <a:r>
              <a:rPr lang="en-US" altLang="zh-CN" sz="2200" baseline="-25000" dirty="0" err="1"/>
              <a:t>dg</a:t>
            </a:r>
            <a:r>
              <a:rPr lang="en-US" altLang="zh-CN" dirty="0"/>
              <a:t>, </a:t>
            </a:r>
            <a:r>
              <a:rPr lang="en-US" altLang="zh-CN" dirty="0" err="1"/>
              <a:t>k</a:t>
            </a:r>
            <a:r>
              <a:rPr lang="en-US" altLang="zh-CN" sz="2200" baseline="-25000" dirty="0" err="1"/>
              <a:t>db</a:t>
            </a:r>
            <a:r>
              <a:rPr lang="en-US" altLang="zh-CN" dirty="0"/>
              <a:t>, </a:t>
            </a:r>
            <a:r>
              <a:rPr lang="en-US" altLang="zh-CN" dirty="0" err="1"/>
              <a:t>k</a:t>
            </a:r>
            <a:r>
              <a:rPr lang="en-US" altLang="zh-CN" sz="2200" baseline="-25000" dirty="0" err="1"/>
              <a:t>sr</a:t>
            </a:r>
            <a:r>
              <a:rPr lang="en-US" altLang="zh-CN" dirty="0"/>
              <a:t>, </a:t>
            </a:r>
            <a:r>
              <a:rPr lang="en-US" altLang="zh-CN" dirty="0" err="1"/>
              <a:t>k</a:t>
            </a:r>
            <a:r>
              <a:rPr lang="en-US" altLang="zh-CN" sz="2200" baseline="-25000" dirty="0" err="1"/>
              <a:t>sg</a:t>
            </a:r>
            <a:r>
              <a:rPr lang="en-US" altLang="zh-CN" dirty="0"/>
              <a:t>, </a:t>
            </a:r>
            <a:r>
              <a:rPr lang="en-US" altLang="zh-CN" dirty="0" err="1"/>
              <a:t>k</a:t>
            </a:r>
            <a:r>
              <a:rPr lang="en-US" altLang="zh-CN" sz="2200" baseline="-25000" dirty="0" err="1"/>
              <a:t>sb</a:t>
            </a:r>
            <a:r>
              <a:rPr lang="en-US" altLang="zh-CN" dirty="0"/>
              <a:t>, </a:t>
            </a:r>
            <a:r>
              <a:rPr lang="en-US" altLang="zh-CN" dirty="0" err="1"/>
              <a:t>k</a:t>
            </a:r>
            <a:r>
              <a:rPr lang="en-US" altLang="zh-CN" sz="2200" baseline="-25000" dirty="0" err="1"/>
              <a:t>ar</a:t>
            </a:r>
            <a:r>
              <a:rPr lang="en-US" altLang="zh-CN" dirty="0"/>
              <a:t>, </a:t>
            </a:r>
            <a:r>
              <a:rPr lang="en-US" altLang="zh-CN" dirty="0" err="1"/>
              <a:t>k</a:t>
            </a:r>
            <a:r>
              <a:rPr lang="en-US" altLang="zh-CN" sz="2200" baseline="-25000" dirty="0" err="1"/>
              <a:t>ag</a:t>
            </a:r>
            <a:r>
              <a:rPr lang="en-US" altLang="zh-CN" dirty="0"/>
              <a:t>, </a:t>
            </a:r>
            <a:r>
              <a:rPr lang="en-US" altLang="zh-CN" dirty="0" err="1"/>
              <a:t>k</a:t>
            </a:r>
            <a:r>
              <a:rPr lang="en-US" altLang="zh-CN" sz="2200" baseline="-25000" dirty="0" err="1"/>
              <a:t>ab</a:t>
            </a:r>
            <a:br>
              <a:rPr lang="en-US" altLang="zh-CN" dirty="0"/>
            </a:br>
            <a:endParaRPr lang="en-US" dirty="0"/>
          </a:p>
          <a:p>
            <a:pPr lvl="1"/>
            <a:r>
              <a:rPr lang="zh-CN" altLang="en-US" dirty="0"/>
              <a:t>高光系数</a:t>
            </a:r>
            <a:r>
              <a:rPr lang="en-US" dirty="0"/>
              <a:t>a</a:t>
            </a:r>
            <a:br>
              <a:rPr 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59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1563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第一部分 基本概念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主要内容</a:t>
            </a:r>
            <a:endParaRPr lang="en-US" altLang="zh-CN" dirty="0"/>
          </a:p>
          <a:p>
            <a:pPr lvl="1"/>
            <a:r>
              <a:rPr lang="zh-CN" altLang="en-US" dirty="0"/>
              <a:t>为什么需要明暗着色处理</a:t>
            </a:r>
            <a:endParaRPr lang="en-US" altLang="zh-CN" dirty="0"/>
          </a:p>
          <a:p>
            <a:pPr lvl="1"/>
            <a:r>
              <a:rPr lang="zh-CN" altLang="en-US" dirty="0"/>
              <a:t>光源类型</a:t>
            </a:r>
            <a:br>
              <a:rPr lang="zh-CN" altLang="en-US" dirty="0"/>
            </a:br>
            <a:r>
              <a:rPr lang="en-US" altLang="zh-CN" dirty="0"/>
              <a:t>– </a:t>
            </a:r>
            <a:r>
              <a:rPr lang="zh-CN" altLang="en-US" dirty="0"/>
              <a:t>点光源</a:t>
            </a:r>
            <a:br>
              <a:rPr lang="zh-CN" altLang="en-US" dirty="0"/>
            </a:br>
            <a:r>
              <a:rPr lang="en-US" altLang="zh-CN" dirty="0"/>
              <a:t>– </a:t>
            </a:r>
            <a:r>
              <a:rPr lang="zh-CN" altLang="en-US" dirty="0"/>
              <a:t>聚光灯</a:t>
            </a:r>
            <a:br>
              <a:rPr lang="zh-CN" altLang="en-US" dirty="0"/>
            </a:br>
            <a:r>
              <a:rPr lang="en-US" altLang="zh-CN" dirty="0"/>
              <a:t>– </a:t>
            </a:r>
            <a:r>
              <a:rPr lang="zh-CN" altLang="en-US" dirty="0"/>
              <a:t>远距离光源</a:t>
            </a:r>
            <a:br>
              <a:rPr lang="zh-CN" altLang="en-US" dirty="0"/>
            </a:br>
            <a:r>
              <a:rPr lang="en-US" altLang="zh-CN" dirty="0"/>
              <a:t>– </a:t>
            </a:r>
            <a:r>
              <a:rPr lang="zh-CN" altLang="en-US" dirty="0"/>
              <a:t>环境光</a:t>
            </a:r>
            <a:endParaRPr lang="en-US" altLang="zh-CN" dirty="0"/>
          </a:p>
          <a:p>
            <a:pPr lvl="1"/>
            <a:r>
              <a:rPr lang="zh-CN" altLang="en-US" dirty="0"/>
              <a:t>表面类型</a:t>
            </a:r>
            <a:br>
              <a:rPr lang="zh-CN" altLang="en-US" dirty="0"/>
            </a:br>
            <a:r>
              <a:rPr lang="en-US" altLang="zh-CN" dirty="0"/>
              <a:t>– </a:t>
            </a:r>
            <a:r>
              <a:rPr lang="zh-CN" altLang="en-US" dirty="0"/>
              <a:t>镜面</a:t>
            </a:r>
            <a:br>
              <a:rPr lang="zh-CN" altLang="en-US" dirty="0"/>
            </a:br>
            <a:r>
              <a:rPr lang="en-US" altLang="zh-CN" dirty="0"/>
              <a:t>– </a:t>
            </a:r>
            <a:r>
              <a:rPr lang="zh-CN" altLang="en-US" dirty="0"/>
              <a:t>漫反射面</a:t>
            </a:r>
            <a:br>
              <a:rPr lang="zh-CN" altLang="en-US" dirty="0"/>
            </a:br>
            <a:r>
              <a:rPr lang="en-US" altLang="zh-CN" dirty="0"/>
              <a:t>– </a:t>
            </a:r>
            <a:r>
              <a:rPr lang="zh-CN" altLang="en-US" dirty="0"/>
              <a:t>透明面</a:t>
            </a:r>
            <a:br>
              <a:rPr lang="zh-CN" altLang="en-US" dirty="0"/>
            </a:b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05221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把各种分量叠加在一起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对于每个光源和每种颜色成分， </a:t>
            </a:r>
            <a:r>
              <a:rPr lang="en-US" altLang="zh-CN" dirty="0" err="1"/>
              <a:t>Phong</a:t>
            </a:r>
            <a:r>
              <a:rPr lang="zh-CN" altLang="en-US" dirty="0"/>
              <a:t>光照模型可以表示为</a:t>
            </a:r>
            <a:r>
              <a:rPr lang="en-US" altLang="zh-CN" dirty="0"/>
              <a:t>(</a:t>
            </a:r>
            <a:r>
              <a:rPr lang="zh-CN" altLang="en-US" dirty="0"/>
              <a:t>这里未放入距离项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对每个颜色分量， 把所有光源贡献的值加</a:t>
            </a:r>
            <a:br>
              <a:rPr lang="zh-CN" altLang="en-US" dirty="0"/>
            </a:br>
            <a:r>
              <a:rPr lang="zh-CN" altLang="en-US" dirty="0"/>
              <a:t>在一起</a:t>
            </a:r>
            <a:br>
              <a:rPr lang="zh-CN" altLang="en-US" dirty="0"/>
            </a:br>
            <a:br>
              <a:rPr lang="en-US" altLang="zh-CN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60</a:t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394" y="2743200"/>
            <a:ext cx="7262812" cy="5090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4285078"/>
            <a:ext cx="3886200" cy="245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5558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改进的</a:t>
            </a:r>
            <a:r>
              <a:rPr lang="en-US" altLang="zh-CN" dirty="0" err="1"/>
              <a:t>Phong</a:t>
            </a:r>
            <a:r>
              <a:rPr lang="zh-CN" altLang="en-US" dirty="0"/>
              <a:t>模型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 err="1"/>
              <a:t>Phong</a:t>
            </a:r>
            <a:r>
              <a:rPr lang="zh-CN" altLang="en-US" dirty="0"/>
              <a:t>模型中， 镜面光项有一个问题， 因为它需要为每个顶点计算一个新的反射向量和视点向量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Blinn</a:t>
            </a:r>
            <a:r>
              <a:rPr lang="zh-CN" altLang="en-US" dirty="0"/>
              <a:t>利用中值</a:t>
            </a:r>
            <a:r>
              <a:rPr lang="en-US" altLang="zh-CN" dirty="0"/>
              <a:t>(halfway)</a:t>
            </a:r>
            <a:r>
              <a:rPr lang="zh-CN" altLang="en-US" dirty="0"/>
              <a:t>向量给出了一个近</a:t>
            </a:r>
            <a:br>
              <a:rPr lang="zh-CN" altLang="en-US" dirty="0"/>
            </a:br>
            <a:r>
              <a:rPr lang="zh-CN" altLang="en-US" dirty="0"/>
              <a:t>似， 从而使得效率更高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61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20307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中值向量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中值向量</a:t>
            </a:r>
            <a:r>
              <a:rPr lang="en-US" altLang="zh-CN" b="1" dirty="0"/>
              <a:t>h</a:t>
            </a:r>
            <a:r>
              <a:rPr lang="zh-CN" altLang="en-US" dirty="0"/>
              <a:t>是</a:t>
            </a:r>
            <a:r>
              <a:rPr lang="en-US" altLang="zh-CN" b="1" dirty="0"/>
              <a:t>l</a:t>
            </a:r>
            <a:r>
              <a:rPr lang="zh-CN" altLang="en-US" dirty="0"/>
              <a:t>和</a:t>
            </a:r>
            <a:r>
              <a:rPr lang="en-US" altLang="zh-CN" b="1" dirty="0"/>
              <a:t>v</a:t>
            </a:r>
            <a:r>
              <a:rPr lang="zh-CN" altLang="en-US" dirty="0"/>
              <a:t>的中值单位向量， 即</a:t>
            </a:r>
            <a:br>
              <a:rPr lang="zh-CN" altLang="en-US" dirty="0"/>
            </a:br>
            <a:r>
              <a:rPr lang="en-US" altLang="zh-CN" b="1" dirty="0"/>
              <a:t>h = ( l + v ) / | l + v |</a:t>
            </a:r>
            <a:endParaRPr lang="en-US" altLang="zh-CN" dirty="0"/>
          </a:p>
          <a:p>
            <a:endParaRPr lang="en-US" altLang="zh-CN" b="1" dirty="0"/>
          </a:p>
          <a:p>
            <a:r>
              <a:rPr lang="en-US" altLang="zh-CN" b="1" dirty="0"/>
              <a:t>n</a:t>
            </a:r>
            <a:r>
              <a:rPr lang="zh-CN" altLang="en-US" dirty="0"/>
              <a:t>和</a:t>
            </a:r>
            <a:r>
              <a:rPr lang="en-US" altLang="zh-CN" b="1" dirty="0"/>
              <a:t>h</a:t>
            </a:r>
            <a:r>
              <a:rPr lang="zh-CN" altLang="en-US" dirty="0"/>
              <a:t>的夹角</a:t>
            </a:r>
            <a:r>
              <a:rPr lang="el-GR" altLang="zh-CN" dirty="0"/>
              <a:t>ψ</a:t>
            </a:r>
            <a:r>
              <a:rPr lang="zh-CN" altLang="en-US" dirty="0"/>
              <a:t>称为中值角</a:t>
            </a:r>
            <a:r>
              <a:rPr lang="en-US" altLang="zh-CN" dirty="0"/>
              <a:t>(</a:t>
            </a:r>
            <a:r>
              <a:rPr lang="en-US" altLang="zh-CN" dirty="0" err="1"/>
              <a:t>haflway</a:t>
            </a:r>
            <a:r>
              <a:rPr lang="en-US" altLang="zh-CN" dirty="0"/>
              <a:t> angle)</a:t>
            </a:r>
            <a:br>
              <a:rPr lang="en-US" altLang="zh-CN" dirty="0"/>
            </a:br>
            <a:r>
              <a:rPr lang="en-US" altLang="zh-CN" dirty="0"/>
              <a:t>– </a:t>
            </a:r>
            <a:r>
              <a:rPr lang="zh-CN" altLang="en-US" dirty="0"/>
              <a:t>当</a:t>
            </a:r>
            <a:r>
              <a:rPr lang="en-US" altLang="zh-CN" b="1" dirty="0"/>
              <a:t>v</a:t>
            </a:r>
            <a:r>
              <a:rPr lang="zh-CN" altLang="en-US" dirty="0"/>
              <a:t>位于</a:t>
            </a:r>
            <a:r>
              <a:rPr lang="en-US" altLang="zh-CN" b="1" dirty="0"/>
              <a:t>l</a:t>
            </a:r>
            <a:r>
              <a:rPr lang="zh-CN" altLang="en-US" dirty="0"/>
              <a:t>、 </a:t>
            </a:r>
            <a:r>
              <a:rPr lang="en-US" altLang="zh-CN" b="1" dirty="0"/>
              <a:t>n</a:t>
            </a:r>
            <a:r>
              <a:rPr lang="zh-CN" altLang="en-US" dirty="0"/>
              <a:t>和</a:t>
            </a:r>
            <a:r>
              <a:rPr lang="en-US" altLang="zh-CN" b="1" dirty="0"/>
              <a:t>r</a:t>
            </a:r>
            <a:r>
              <a:rPr lang="zh-CN" altLang="en-US" dirty="0"/>
              <a:t>所在平面时，可以证明</a:t>
            </a:r>
            <a:r>
              <a:rPr lang="en-US" altLang="zh-CN" dirty="0"/>
              <a:t>2</a:t>
            </a:r>
            <a:r>
              <a:rPr lang="el-GR" altLang="zh-CN" dirty="0"/>
              <a:t>ψ</a:t>
            </a:r>
            <a:r>
              <a:rPr lang="zh-CN" altLang="en-US" dirty="0"/>
              <a:t> </a:t>
            </a:r>
            <a:r>
              <a:rPr lang="en-US" altLang="zh-CN" dirty="0"/>
              <a:t>= </a:t>
            </a:r>
            <a:r>
              <a:rPr lang="el-GR" altLang="zh-CN" dirty="0"/>
              <a:t>ϕ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62</a:t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4367542"/>
            <a:ext cx="3119657" cy="233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859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改进的</a:t>
            </a:r>
            <a:r>
              <a:rPr lang="en-US" altLang="zh-CN" dirty="0" err="1"/>
              <a:t>Phong</a:t>
            </a:r>
            <a:r>
              <a:rPr lang="zh-CN" altLang="en-US" dirty="0"/>
              <a:t>模型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镜面项用</a:t>
            </a:r>
            <a:r>
              <a:rPr lang="en-US" altLang="zh-CN" dirty="0"/>
              <a:t>(</a:t>
            </a:r>
            <a:r>
              <a:rPr lang="en-US" b="1" dirty="0"/>
              <a:t>n </a:t>
            </a:r>
            <a:r>
              <a:rPr lang="en-US" dirty="0"/>
              <a:t>·</a:t>
            </a:r>
            <a:r>
              <a:rPr lang="en-US" b="1" dirty="0"/>
              <a:t>h </a:t>
            </a:r>
            <a:r>
              <a:rPr lang="en-US" dirty="0"/>
              <a:t>)</a:t>
            </a:r>
            <a:r>
              <a:rPr lang="el-GR" baseline="30000" dirty="0"/>
              <a:t>β</a:t>
            </a:r>
            <a:r>
              <a:rPr lang="zh-CN" altLang="en-US" dirty="0"/>
              <a:t>代替</a:t>
            </a:r>
            <a:r>
              <a:rPr lang="en-US" altLang="zh-CN" dirty="0"/>
              <a:t>(</a:t>
            </a:r>
            <a:r>
              <a:rPr lang="en-US" b="1" dirty="0"/>
              <a:t>v </a:t>
            </a:r>
            <a:r>
              <a:rPr lang="en-US" dirty="0"/>
              <a:t>·</a:t>
            </a:r>
            <a:r>
              <a:rPr lang="en-US" b="1" dirty="0"/>
              <a:t>r </a:t>
            </a:r>
            <a:r>
              <a:rPr lang="en-US" dirty="0"/>
              <a:t>)</a:t>
            </a:r>
            <a:r>
              <a:rPr lang="el-GR" baseline="30000" dirty="0"/>
              <a:t>α</a:t>
            </a:r>
            <a:endParaRPr lang="en-US" baseline="30000" dirty="0"/>
          </a:p>
          <a:p>
            <a:pPr lvl="1"/>
            <a:r>
              <a:rPr lang="zh-CN" altLang="en-US" dirty="0"/>
              <a:t>参数</a:t>
            </a:r>
            <a:r>
              <a:rPr lang="el-GR" altLang="zh-CN" dirty="0"/>
              <a:t>β</a:t>
            </a:r>
            <a:r>
              <a:rPr lang="zh-CN" altLang="en-US" dirty="0"/>
              <a:t>恰当选取，以匹配光洁度</a:t>
            </a:r>
            <a:r>
              <a:rPr lang="el-GR" dirty="0"/>
              <a:t>α</a:t>
            </a:r>
            <a:r>
              <a:rPr lang="en-US" dirty="0"/>
              <a:t> </a:t>
            </a:r>
          </a:p>
          <a:p>
            <a:r>
              <a:rPr lang="zh-CN" altLang="en-US" dirty="0"/>
              <a:t>当</a:t>
            </a:r>
            <a:r>
              <a:rPr lang="en-US" b="1" dirty="0"/>
              <a:t>l</a:t>
            </a:r>
            <a:r>
              <a:rPr lang="en-US" dirty="0"/>
              <a:t>, </a:t>
            </a:r>
            <a:r>
              <a:rPr lang="en-US" b="1" dirty="0"/>
              <a:t>n</a:t>
            </a:r>
            <a:r>
              <a:rPr lang="en-US" dirty="0"/>
              <a:t>, </a:t>
            </a:r>
            <a:r>
              <a:rPr lang="en-US" b="1" dirty="0"/>
              <a:t>v</a:t>
            </a:r>
            <a:r>
              <a:rPr lang="zh-CN" altLang="en-US" dirty="0"/>
              <a:t>共面时，中值角</a:t>
            </a:r>
            <a:r>
              <a:rPr lang="el-GR" altLang="zh-CN" dirty="0"/>
              <a:t>ψ</a:t>
            </a:r>
            <a:r>
              <a:rPr lang="zh-CN" altLang="en-US" dirty="0"/>
              <a:t>就是</a:t>
            </a:r>
            <a:r>
              <a:rPr lang="en-US" b="1" dirty="0"/>
              <a:t>r</a:t>
            </a:r>
            <a:r>
              <a:rPr lang="zh-CN" altLang="en-US" dirty="0"/>
              <a:t>和</a:t>
            </a:r>
            <a:r>
              <a:rPr lang="en-US" b="1" dirty="0"/>
              <a:t>v</a:t>
            </a:r>
            <a:r>
              <a:rPr lang="zh-CN" altLang="en-US" dirty="0"/>
              <a:t>的夹角</a:t>
            </a:r>
            <a:r>
              <a:rPr lang="el-GR" altLang="zh-CN" dirty="0"/>
              <a:t>ϕ</a:t>
            </a:r>
            <a:r>
              <a:rPr lang="zh-CN" altLang="en-US" dirty="0"/>
              <a:t>的一半</a:t>
            </a:r>
            <a:endParaRPr lang="en-US" altLang="zh-CN" dirty="0"/>
          </a:p>
          <a:p>
            <a:r>
              <a:rPr lang="zh-CN" altLang="en-US" dirty="0"/>
              <a:t>由此得到的模型称为改进的</a:t>
            </a:r>
            <a:r>
              <a:rPr lang="en-US" dirty="0" err="1"/>
              <a:t>Phong</a:t>
            </a:r>
            <a:r>
              <a:rPr lang="zh-CN" altLang="en-US" dirty="0"/>
              <a:t>模型或者</a:t>
            </a:r>
            <a:br>
              <a:rPr lang="zh-CN" altLang="en-US" dirty="0"/>
            </a:br>
            <a:r>
              <a:rPr lang="en-US" dirty="0" err="1"/>
              <a:t>Blinn</a:t>
            </a:r>
            <a:r>
              <a:rPr lang="zh-CN" altLang="en-US" dirty="0"/>
              <a:t>光照模型</a:t>
            </a:r>
            <a:endParaRPr lang="en-US" altLang="zh-CN" dirty="0"/>
          </a:p>
          <a:p>
            <a:pPr lvl="1"/>
            <a:r>
              <a:rPr lang="zh-CN" altLang="en-US" dirty="0"/>
              <a:t>在</a:t>
            </a:r>
            <a:r>
              <a:rPr lang="en-US" dirty="0"/>
              <a:t>OpenGL</a:t>
            </a:r>
            <a:r>
              <a:rPr lang="zh-CN" altLang="en-US" dirty="0"/>
              <a:t>标准中实现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63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01613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向量计算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l</a:t>
            </a:r>
            <a:r>
              <a:rPr lang="zh-CN" altLang="en-US" dirty="0"/>
              <a:t>和</a:t>
            </a:r>
            <a:r>
              <a:rPr lang="en-US" altLang="zh-CN" b="1" dirty="0"/>
              <a:t>v</a:t>
            </a:r>
            <a:r>
              <a:rPr lang="zh-CN" altLang="en-US" dirty="0"/>
              <a:t>由应用程序指定</a:t>
            </a:r>
            <a:endParaRPr lang="en-US" altLang="zh-CN" dirty="0"/>
          </a:p>
          <a:p>
            <a:r>
              <a:rPr lang="zh-CN" altLang="en-US" dirty="0"/>
              <a:t>可以从</a:t>
            </a:r>
            <a:r>
              <a:rPr lang="en-US" altLang="zh-CN" b="1" dirty="0"/>
              <a:t>l</a:t>
            </a:r>
            <a:r>
              <a:rPr lang="zh-CN" altLang="en-US" dirty="0"/>
              <a:t>和</a:t>
            </a:r>
            <a:r>
              <a:rPr lang="en-US" altLang="zh-CN" b="1" dirty="0"/>
              <a:t>n</a:t>
            </a:r>
            <a:r>
              <a:rPr lang="zh-CN" altLang="en-US" dirty="0"/>
              <a:t>计算</a:t>
            </a:r>
            <a:r>
              <a:rPr lang="en-US" altLang="zh-CN" b="1" dirty="0"/>
              <a:t>r </a:t>
            </a:r>
            <a:r>
              <a:rPr lang="zh-CN" altLang="en-US" dirty="0"/>
              <a:t>（</a:t>
            </a:r>
            <a:r>
              <a:rPr lang="en-US" altLang="zh-CN" b="1" dirty="0"/>
              <a:t>r </a:t>
            </a:r>
            <a:r>
              <a:rPr lang="en-US" altLang="zh-CN" dirty="0"/>
              <a:t>= 2 (</a:t>
            </a:r>
            <a:r>
              <a:rPr lang="en-US" altLang="zh-CN" b="1" dirty="0"/>
              <a:t>l </a:t>
            </a:r>
            <a:r>
              <a:rPr lang="en-US" altLang="zh-CN" dirty="0"/>
              <a:t>·</a:t>
            </a:r>
            <a:r>
              <a:rPr lang="en-US" altLang="zh-CN" b="1" dirty="0"/>
              <a:t>n</a:t>
            </a:r>
            <a:r>
              <a:rPr lang="en-US" altLang="zh-CN" dirty="0"/>
              <a:t>) </a:t>
            </a:r>
            <a:r>
              <a:rPr lang="en-US" altLang="zh-CN" b="1" dirty="0"/>
              <a:t>n </a:t>
            </a:r>
            <a:r>
              <a:rPr lang="en-US" altLang="zh-CN" dirty="0"/>
              <a:t>- </a:t>
            </a:r>
            <a:r>
              <a:rPr lang="en-US" altLang="zh-CN" b="1" dirty="0"/>
              <a:t>l 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问题就剩下如何确定</a:t>
            </a:r>
            <a:r>
              <a:rPr lang="en-US" altLang="zh-CN" b="1" dirty="0"/>
              <a:t>n</a:t>
            </a:r>
            <a:endParaRPr lang="en-US" altLang="zh-CN" dirty="0"/>
          </a:p>
          <a:p>
            <a:pPr lvl="1"/>
            <a:r>
              <a:rPr lang="zh-CN" altLang="en-US" dirty="0"/>
              <a:t>对于简单曲面， </a:t>
            </a:r>
            <a:r>
              <a:rPr lang="en-US" altLang="zh-CN" b="1" dirty="0"/>
              <a:t>n</a:t>
            </a:r>
            <a:r>
              <a:rPr lang="zh-CN" altLang="en-US" dirty="0"/>
              <a:t>可以被求出。例如平面、球面等</a:t>
            </a:r>
            <a:endParaRPr lang="en-US" altLang="zh-CN" dirty="0"/>
          </a:p>
          <a:p>
            <a:pPr lvl="1"/>
            <a:r>
              <a:rPr lang="zh-CN" altLang="en-US" dirty="0"/>
              <a:t>对于复杂曲面，可以对其局部邻域几何进行分析。（这里不做介绍，一般在模型文件中都会有</a:t>
            </a:r>
            <a:r>
              <a:rPr lang="en-US" altLang="zh-CN" dirty="0"/>
              <a:t>normal</a:t>
            </a:r>
            <a:r>
              <a:rPr lang="zh-CN" altLang="en-US" dirty="0"/>
              <a:t>这一项）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64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99702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OpenGL</a:t>
            </a:r>
            <a:r>
              <a:rPr lang="zh-CN" altLang="en-US" dirty="0"/>
              <a:t>法向定义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OpenGL</a:t>
            </a:r>
            <a:r>
              <a:rPr lang="zh-CN" altLang="en-US" dirty="0"/>
              <a:t>里， 顶点法向用如下函数定义</a:t>
            </a:r>
            <a:br>
              <a:rPr lang="zh-CN" altLang="en-US" dirty="0"/>
            </a:br>
            <a:endParaRPr lang="en-US" altLang="zh-CN" dirty="0"/>
          </a:p>
          <a:p>
            <a:pPr marL="0" indent="0">
              <a:buNone/>
            </a:pPr>
            <a:r>
              <a:rPr lang="en-US" b="1" dirty="0"/>
              <a:t>	glNormal3f(</a:t>
            </a:r>
            <a:r>
              <a:rPr lang="en-US" b="1" dirty="0" err="1"/>
              <a:t>nx</a:t>
            </a:r>
            <a:r>
              <a:rPr lang="en-US" b="1" dirty="0"/>
              <a:t>, </a:t>
            </a:r>
            <a:r>
              <a:rPr lang="en-US" b="1" dirty="0" err="1"/>
              <a:t>ny</a:t>
            </a:r>
            <a:r>
              <a:rPr lang="en-US" b="1" dirty="0"/>
              <a:t>, </a:t>
            </a:r>
            <a:r>
              <a:rPr lang="en-US" b="1" dirty="0" err="1"/>
              <a:t>nz</a:t>
            </a:r>
            <a:r>
              <a:rPr lang="en-US" b="1" dirty="0"/>
              <a:t>);</a:t>
            </a:r>
            <a:br>
              <a:rPr lang="en-US" dirty="0"/>
            </a:br>
            <a:r>
              <a:rPr lang="en-US" dirty="0"/>
              <a:t>	</a:t>
            </a:r>
            <a:r>
              <a:rPr lang="en-US" b="1" dirty="0"/>
              <a:t>glNormal3fv(</a:t>
            </a:r>
            <a:r>
              <a:rPr lang="en-US" b="1" dirty="0" err="1"/>
              <a:t>pointer_to_normal</a:t>
            </a:r>
            <a:r>
              <a:rPr lang="en-US" b="1" dirty="0"/>
              <a:t>);</a:t>
            </a:r>
            <a:br>
              <a:rPr lang="en-US" dirty="0"/>
            </a:br>
            <a:endParaRPr lang="en-US" dirty="0"/>
          </a:p>
          <a:p>
            <a:r>
              <a:rPr lang="zh-CN" altLang="en-US" dirty="0"/>
              <a:t>法向是状态值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65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5015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多边形网格模型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在计算机图形学中</a:t>
            </a:r>
            <a:br>
              <a:rPr lang="zh-CN" altLang="en-US" dirty="0"/>
            </a:br>
            <a:r>
              <a:rPr lang="zh-CN" altLang="en-US" dirty="0"/>
              <a:t>的模型通常是由多</a:t>
            </a:r>
            <a:br>
              <a:rPr lang="zh-CN" altLang="en-US" dirty="0"/>
            </a:br>
            <a:r>
              <a:rPr lang="zh-CN" altLang="en-US" dirty="0"/>
              <a:t>边形网格构成的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右图以线框形式显</a:t>
            </a:r>
            <a:br>
              <a:rPr lang="zh-CN" altLang="en-US" dirty="0"/>
            </a:br>
            <a:r>
              <a:rPr lang="zh-CN" altLang="en-US" dirty="0"/>
              <a:t>示一个场景，由</a:t>
            </a:r>
            <a:br>
              <a:rPr lang="zh-CN" altLang="en-US" dirty="0"/>
            </a:br>
            <a:r>
              <a:rPr lang="en-US" altLang="zh-CN" dirty="0"/>
              <a:t>540</a:t>
            </a:r>
            <a:r>
              <a:rPr lang="zh-CN" altLang="en-US" dirty="0"/>
              <a:t>个立方体组成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7</a:t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659" y="2286000"/>
            <a:ext cx="3878541" cy="295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93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隐藏面消除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使多边形网格显得</a:t>
            </a:r>
            <a:br>
              <a:rPr lang="zh-CN" altLang="en-US" dirty="0"/>
            </a:br>
            <a:r>
              <a:rPr lang="zh-CN" altLang="en-US" dirty="0"/>
              <a:t>真实的第一种方法</a:t>
            </a:r>
            <a:br>
              <a:rPr lang="zh-CN" altLang="en-US" dirty="0"/>
            </a:br>
            <a:r>
              <a:rPr lang="zh-CN" altLang="en-US" dirty="0"/>
              <a:t>是隐藏面消除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右图显示的是前一</a:t>
            </a:r>
            <a:br>
              <a:rPr lang="zh-CN" altLang="en-US" dirty="0"/>
            </a:br>
            <a:r>
              <a:rPr lang="zh-CN" altLang="en-US" dirty="0"/>
              <a:t>页场景经隐藏面消</a:t>
            </a:r>
            <a:br>
              <a:rPr lang="zh-CN" altLang="en-US" dirty="0"/>
            </a:br>
            <a:r>
              <a:rPr lang="zh-CN" altLang="en-US" dirty="0"/>
              <a:t>除后的结果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但结果仍显得平面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8</a:t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425" y="2438400"/>
            <a:ext cx="4099775" cy="311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15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模拟光照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在隐藏面消除后，为了使对象看起来更真</a:t>
            </a:r>
            <a:br>
              <a:rPr lang="zh-CN" altLang="en-US" dirty="0"/>
            </a:br>
            <a:r>
              <a:rPr lang="zh-CN" altLang="en-US" dirty="0"/>
              <a:t>实，应当模拟光照在物体的状态，即应当</a:t>
            </a:r>
            <a:br>
              <a:rPr lang="zh-CN" altLang="en-US" dirty="0"/>
            </a:br>
            <a:r>
              <a:rPr lang="zh-CN" altLang="en-US" dirty="0"/>
              <a:t>通过计算确定表示对象的像素的适当状态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在这种计算中应充分根据对象表面的状态，光源的位置以及视点的位置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</a:t>
            </a:r>
          </a:p>
          <a:p>
            <a:r>
              <a:rPr lang="zh-CN" altLang="en-US" dirty="0"/>
              <a:t>需要计算每帧图像中各个像素的颜色亮度，而不是由用户直接指定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8136871"/>
      </p:ext>
    </p:extLst>
  </p:cSld>
  <p:clrMapOvr>
    <a:masterClrMapping/>
  </p:clrMapOvr>
</p:sld>
</file>

<file path=ppt/theme/theme1.xml><?xml version="1.0" encoding="utf-8"?>
<a:theme xmlns:a="http://schemas.openxmlformats.org/drawingml/2006/main" name="AngelICG02">
  <a:themeElements>
    <a:clrScheme name="AngelICG02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自定义 1">
      <a:majorFont>
        <a:latin typeface="Times New Roman"/>
        <a:ea typeface="楷体"/>
        <a:cs typeface=""/>
      </a:majorFont>
      <a:minorFont>
        <a:latin typeface="Times New Roman"/>
        <a:ea typeface="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ctr" anchorCtr="1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ctr" anchorCtr="1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AngelICG02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gelICG02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gelICG02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gelICG02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gelICG02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gelICG02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gelICG02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C:\PPT\BOOK_LECTURE\AngelICG02.ppt</Template>
  <TotalTime>4843</TotalTime>
  <Words>3186</Words>
  <Application>Microsoft Office PowerPoint</Application>
  <PresentationFormat>全屏显示(4:3)</PresentationFormat>
  <Paragraphs>387</Paragraphs>
  <Slides>65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70" baseType="lpstr">
      <vt:lpstr>楷体</vt:lpstr>
      <vt:lpstr>Arial</vt:lpstr>
      <vt:lpstr>Times New Roman</vt:lpstr>
      <vt:lpstr>AngelICG02</vt:lpstr>
      <vt:lpstr>Image</vt:lpstr>
      <vt:lpstr>Introduction to  Computer Graphics</vt:lpstr>
      <vt:lpstr>第五章 视图(Viewing)</vt:lpstr>
      <vt:lpstr>第五章 视图(Viewing)</vt:lpstr>
      <vt:lpstr>第五章 视图(Viewing)</vt:lpstr>
      <vt:lpstr>第六章 明暗着色(Shading)</vt:lpstr>
      <vt:lpstr>第一部分 基本概念</vt:lpstr>
      <vt:lpstr>多边形网格模型</vt:lpstr>
      <vt:lpstr>隐藏面消除</vt:lpstr>
      <vt:lpstr>模拟光照</vt:lpstr>
      <vt:lpstr>线框模型 VS 简单明暗处理</vt:lpstr>
      <vt:lpstr>光滑明暗处理</vt:lpstr>
      <vt:lpstr>镜面光</vt:lpstr>
      <vt:lpstr>阴影</vt:lpstr>
      <vt:lpstr>纹理映射</vt:lpstr>
      <vt:lpstr>其他增加真实感的绘制方法</vt:lpstr>
      <vt:lpstr>为什么需要明暗处理</vt:lpstr>
      <vt:lpstr>明暗处理</vt:lpstr>
      <vt:lpstr>散射</vt:lpstr>
      <vt:lpstr>全局效果</vt:lpstr>
      <vt:lpstr>局部与全局光照</vt:lpstr>
      <vt:lpstr>光源的描述</vt:lpstr>
      <vt:lpstr>光源</vt:lpstr>
      <vt:lpstr>光源的颜色</vt:lpstr>
      <vt:lpstr>光源类型</vt:lpstr>
      <vt:lpstr>点光源</vt:lpstr>
      <vt:lpstr>点光源的应用</vt:lpstr>
      <vt:lpstr>真实光照</vt:lpstr>
      <vt:lpstr>聚光灯</vt:lpstr>
      <vt:lpstr>更真实的聚光灯</vt:lpstr>
      <vt:lpstr>聚光灯的照明强度函数</vt:lpstr>
      <vt:lpstr>无穷远光源</vt:lpstr>
      <vt:lpstr>环境光</vt:lpstr>
      <vt:lpstr>光线与材料的相互作用</vt:lpstr>
      <vt:lpstr>对象表面</vt:lpstr>
      <vt:lpstr>镜面</vt:lpstr>
      <vt:lpstr>漫反射面</vt:lpstr>
      <vt:lpstr>透明面</vt:lpstr>
      <vt:lpstr>三种情形的表面</vt:lpstr>
      <vt:lpstr>第二部分 Phong光照模型</vt:lpstr>
      <vt:lpstr>Phong光照模型</vt:lpstr>
      <vt:lpstr>光源模型</vt:lpstr>
      <vt:lpstr>反射系数</vt:lpstr>
      <vt:lpstr>理想反射</vt:lpstr>
      <vt:lpstr>朗伯(Lambertian)表面</vt:lpstr>
      <vt:lpstr>漫反射光强</vt:lpstr>
      <vt:lpstr>特点</vt:lpstr>
      <vt:lpstr>漫反射参数的影响</vt:lpstr>
      <vt:lpstr>镜面光</vt:lpstr>
      <vt:lpstr>镜面光模型</vt:lpstr>
      <vt:lpstr>高光系数</vt:lpstr>
      <vt:lpstr>镜面反射参数的影响</vt:lpstr>
      <vt:lpstr>环境光</vt:lpstr>
      <vt:lpstr>环境光的影响</vt:lpstr>
      <vt:lpstr>折射光</vt:lpstr>
      <vt:lpstr>常见材料的折射率</vt:lpstr>
      <vt:lpstr>多种光的综合</vt:lpstr>
      <vt:lpstr>距离项</vt:lpstr>
      <vt:lpstr>光源</vt:lpstr>
      <vt:lpstr>材料属性</vt:lpstr>
      <vt:lpstr>把各种分量叠加在一起</vt:lpstr>
      <vt:lpstr>改进的Phong模型</vt:lpstr>
      <vt:lpstr>中值向量</vt:lpstr>
      <vt:lpstr>改进的Phong模型</vt:lpstr>
      <vt:lpstr>向量计算</vt:lpstr>
      <vt:lpstr>OpenGL法向定义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ming</dc:creator>
  <cp:lastModifiedBy>test</cp:lastModifiedBy>
  <cp:revision>317</cp:revision>
  <dcterms:created xsi:type="dcterms:W3CDTF">2011-07-24T21:10:31Z</dcterms:created>
  <dcterms:modified xsi:type="dcterms:W3CDTF">2020-04-07T01:57:03Z</dcterms:modified>
</cp:coreProperties>
</file>